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71" r:id="rId3"/>
    <p:sldId id="300" r:id="rId4"/>
    <p:sldId id="299" r:id="rId5"/>
    <p:sldId id="305" r:id="rId6"/>
    <p:sldId id="302" r:id="rId7"/>
    <p:sldId id="304" r:id="rId8"/>
    <p:sldId id="301" r:id="rId9"/>
    <p:sldId id="288" r:id="rId10"/>
    <p:sldId id="293" r:id="rId11"/>
    <p:sldId id="294" r:id="rId12"/>
    <p:sldId id="289" r:id="rId13"/>
    <p:sldId id="291" r:id="rId14"/>
    <p:sldId id="290" r:id="rId15"/>
    <p:sldId id="292" r:id="rId16"/>
    <p:sldId id="303" r:id="rId17"/>
    <p:sldId id="295" r:id="rId18"/>
    <p:sldId id="296" r:id="rId19"/>
    <p:sldId id="297" r:id="rId20"/>
    <p:sldId id="2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E87C1B-AF6F-4FE9-98A3-BB67F4BCEB58}" v="1" dt="2021-07-30T12:24:14.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p:cViewPr varScale="1">
        <p:scale>
          <a:sx n="66" d="100"/>
          <a:sy n="66" d="100"/>
        </p:scale>
        <p:origin x="1128" y="44"/>
      </p:cViewPr>
      <p:guideLst/>
    </p:cSldViewPr>
  </p:slideViewPr>
  <p:notesTextViewPr>
    <p:cViewPr>
      <p:scale>
        <a:sx n="1" d="1"/>
        <a:sy n="1" d="1"/>
      </p:scale>
      <p:origin x="0" y="0"/>
    </p:cViewPr>
  </p:notesTextViewPr>
  <p:sorterViewPr>
    <p:cViewPr>
      <p:scale>
        <a:sx n="100" d="100"/>
        <a:sy n="100" d="100"/>
      </p:scale>
      <p:origin x="0" y="-13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A2D76-5C44-4296-90BD-4CF2105AC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649522-D0E0-47E5-B147-2E24D3883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0F5063-8CFD-4A68-A452-E1698BAE941E}"/>
              </a:ext>
            </a:extLst>
          </p:cNvPr>
          <p:cNvSpPr>
            <a:spLocks noGrp="1"/>
          </p:cNvSpPr>
          <p:nvPr>
            <p:ph type="dt" sz="half" idx="10"/>
          </p:nvPr>
        </p:nvSpPr>
        <p:spPr/>
        <p:txBody>
          <a:bodyPr/>
          <a:lstStyle/>
          <a:p>
            <a:fld id="{4C900A91-B583-497A-802C-E6A1C1948FAD}" type="datetimeFigureOut">
              <a:rPr lang="en-US" smtClean="0"/>
              <a:t>12/1/2023</a:t>
            </a:fld>
            <a:endParaRPr lang="en-US"/>
          </a:p>
        </p:txBody>
      </p:sp>
      <p:sp>
        <p:nvSpPr>
          <p:cNvPr id="5" name="Footer Placeholder 4">
            <a:extLst>
              <a:ext uri="{FF2B5EF4-FFF2-40B4-BE49-F238E27FC236}">
                <a16:creationId xmlns:a16="http://schemas.microsoft.com/office/drawing/2014/main" id="{835529B7-AEF8-4BDC-A314-292AE7F00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2C452-C605-4B9E-B9D1-CF0B81C12324}"/>
              </a:ext>
            </a:extLst>
          </p:cNvPr>
          <p:cNvSpPr>
            <a:spLocks noGrp="1"/>
          </p:cNvSpPr>
          <p:nvPr>
            <p:ph type="sldNum" sz="quarter" idx="12"/>
          </p:nvPr>
        </p:nvSpPr>
        <p:spPr/>
        <p:txBody>
          <a:bodyPr/>
          <a:lstStyle/>
          <a:p>
            <a:fld id="{4A3702CF-59D8-4894-8DCC-330047842B2C}" type="slidenum">
              <a:rPr lang="en-US" smtClean="0"/>
              <a:t>‹#›</a:t>
            </a:fld>
            <a:endParaRPr lang="en-US"/>
          </a:p>
        </p:txBody>
      </p:sp>
    </p:spTree>
    <p:extLst>
      <p:ext uri="{BB962C8B-B14F-4D97-AF65-F5344CB8AC3E}">
        <p14:creationId xmlns:p14="http://schemas.microsoft.com/office/powerpoint/2010/main" val="392499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42C9C-93DC-491F-9562-74FA32C3D4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C1A578-0B0D-4EC1-9266-C3C3D17D4B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675C9D-DE5D-4AAF-AD02-3B1BD55D6CE9}"/>
              </a:ext>
            </a:extLst>
          </p:cNvPr>
          <p:cNvSpPr>
            <a:spLocks noGrp="1"/>
          </p:cNvSpPr>
          <p:nvPr>
            <p:ph type="dt" sz="half" idx="10"/>
          </p:nvPr>
        </p:nvSpPr>
        <p:spPr/>
        <p:txBody>
          <a:bodyPr/>
          <a:lstStyle/>
          <a:p>
            <a:fld id="{4C900A91-B583-497A-802C-E6A1C1948FAD}" type="datetimeFigureOut">
              <a:rPr lang="en-US" smtClean="0"/>
              <a:t>12/1/2023</a:t>
            </a:fld>
            <a:endParaRPr lang="en-US"/>
          </a:p>
        </p:txBody>
      </p:sp>
      <p:sp>
        <p:nvSpPr>
          <p:cNvPr id="5" name="Footer Placeholder 4">
            <a:extLst>
              <a:ext uri="{FF2B5EF4-FFF2-40B4-BE49-F238E27FC236}">
                <a16:creationId xmlns:a16="http://schemas.microsoft.com/office/drawing/2014/main" id="{D02C239D-F829-460F-9BC4-9D8B915C7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E938E8-B2C2-40D5-B535-74764849BE02}"/>
              </a:ext>
            </a:extLst>
          </p:cNvPr>
          <p:cNvSpPr>
            <a:spLocks noGrp="1"/>
          </p:cNvSpPr>
          <p:nvPr>
            <p:ph type="sldNum" sz="quarter" idx="12"/>
          </p:nvPr>
        </p:nvSpPr>
        <p:spPr/>
        <p:txBody>
          <a:bodyPr/>
          <a:lstStyle/>
          <a:p>
            <a:fld id="{4A3702CF-59D8-4894-8DCC-330047842B2C}" type="slidenum">
              <a:rPr lang="en-US" smtClean="0"/>
              <a:t>‹#›</a:t>
            </a:fld>
            <a:endParaRPr lang="en-US"/>
          </a:p>
        </p:txBody>
      </p:sp>
    </p:spTree>
    <p:extLst>
      <p:ext uri="{BB962C8B-B14F-4D97-AF65-F5344CB8AC3E}">
        <p14:creationId xmlns:p14="http://schemas.microsoft.com/office/powerpoint/2010/main" val="87434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FD9466-A55E-4707-8399-55F4FF2A16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D44012-2024-4149-9A5F-9E19FAA2E0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551AD2-3C76-4844-B204-5B3FD4356F99}"/>
              </a:ext>
            </a:extLst>
          </p:cNvPr>
          <p:cNvSpPr>
            <a:spLocks noGrp="1"/>
          </p:cNvSpPr>
          <p:nvPr>
            <p:ph type="dt" sz="half" idx="10"/>
          </p:nvPr>
        </p:nvSpPr>
        <p:spPr/>
        <p:txBody>
          <a:bodyPr/>
          <a:lstStyle/>
          <a:p>
            <a:fld id="{4C900A91-B583-497A-802C-E6A1C1948FAD}" type="datetimeFigureOut">
              <a:rPr lang="en-US" smtClean="0"/>
              <a:t>12/1/2023</a:t>
            </a:fld>
            <a:endParaRPr lang="en-US"/>
          </a:p>
        </p:txBody>
      </p:sp>
      <p:sp>
        <p:nvSpPr>
          <p:cNvPr id="5" name="Footer Placeholder 4">
            <a:extLst>
              <a:ext uri="{FF2B5EF4-FFF2-40B4-BE49-F238E27FC236}">
                <a16:creationId xmlns:a16="http://schemas.microsoft.com/office/drawing/2014/main" id="{4D1B4111-C1D5-4842-9174-93522359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92D71-8A36-4BFF-9FC7-11A504812E67}"/>
              </a:ext>
            </a:extLst>
          </p:cNvPr>
          <p:cNvSpPr>
            <a:spLocks noGrp="1"/>
          </p:cNvSpPr>
          <p:nvPr>
            <p:ph type="sldNum" sz="quarter" idx="12"/>
          </p:nvPr>
        </p:nvSpPr>
        <p:spPr/>
        <p:txBody>
          <a:bodyPr/>
          <a:lstStyle/>
          <a:p>
            <a:fld id="{4A3702CF-59D8-4894-8DCC-330047842B2C}" type="slidenum">
              <a:rPr lang="en-US" smtClean="0"/>
              <a:t>‹#›</a:t>
            </a:fld>
            <a:endParaRPr lang="en-US"/>
          </a:p>
        </p:txBody>
      </p:sp>
    </p:spTree>
    <p:extLst>
      <p:ext uri="{BB962C8B-B14F-4D97-AF65-F5344CB8AC3E}">
        <p14:creationId xmlns:p14="http://schemas.microsoft.com/office/powerpoint/2010/main" val="344677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1B739-A098-4258-884D-C45FE5E03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0522E9-4CDA-4FC7-82D6-882B9ED945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F5A15-39AC-4386-A62F-788FB52707AB}"/>
              </a:ext>
            </a:extLst>
          </p:cNvPr>
          <p:cNvSpPr>
            <a:spLocks noGrp="1"/>
          </p:cNvSpPr>
          <p:nvPr>
            <p:ph type="dt" sz="half" idx="10"/>
          </p:nvPr>
        </p:nvSpPr>
        <p:spPr/>
        <p:txBody>
          <a:bodyPr/>
          <a:lstStyle/>
          <a:p>
            <a:fld id="{4C900A91-B583-497A-802C-E6A1C1948FAD}" type="datetimeFigureOut">
              <a:rPr lang="en-US" smtClean="0"/>
              <a:t>12/1/2023</a:t>
            </a:fld>
            <a:endParaRPr lang="en-US"/>
          </a:p>
        </p:txBody>
      </p:sp>
      <p:sp>
        <p:nvSpPr>
          <p:cNvPr id="5" name="Footer Placeholder 4">
            <a:extLst>
              <a:ext uri="{FF2B5EF4-FFF2-40B4-BE49-F238E27FC236}">
                <a16:creationId xmlns:a16="http://schemas.microsoft.com/office/drawing/2014/main" id="{C7F1E032-84DE-4C57-BDCB-660FB2F8D1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98C44-61FA-46B4-A00D-48DADBCFAC0C}"/>
              </a:ext>
            </a:extLst>
          </p:cNvPr>
          <p:cNvSpPr>
            <a:spLocks noGrp="1"/>
          </p:cNvSpPr>
          <p:nvPr>
            <p:ph type="sldNum" sz="quarter" idx="12"/>
          </p:nvPr>
        </p:nvSpPr>
        <p:spPr/>
        <p:txBody>
          <a:bodyPr/>
          <a:lstStyle/>
          <a:p>
            <a:fld id="{4A3702CF-59D8-4894-8DCC-330047842B2C}" type="slidenum">
              <a:rPr lang="en-US" smtClean="0"/>
              <a:t>‹#›</a:t>
            </a:fld>
            <a:endParaRPr lang="en-US"/>
          </a:p>
        </p:txBody>
      </p:sp>
    </p:spTree>
    <p:extLst>
      <p:ext uri="{BB962C8B-B14F-4D97-AF65-F5344CB8AC3E}">
        <p14:creationId xmlns:p14="http://schemas.microsoft.com/office/powerpoint/2010/main" val="3741804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86B6-B6C4-435E-AEAE-833DE00DB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129943-0B0B-46F3-A217-806ADE28CD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D6C6D-39F8-4D8E-BDAF-BFAD2A4E9EAC}"/>
              </a:ext>
            </a:extLst>
          </p:cNvPr>
          <p:cNvSpPr>
            <a:spLocks noGrp="1"/>
          </p:cNvSpPr>
          <p:nvPr>
            <p:ph type="dt" sz="half" idx="10"/>
          </p:nvPr>
        </p:nvSpPr>
        <p:spPr/>
        <p:txBody>
          <a:bodyPr/>
          <a:lstStyle/>
          <a:p>
            <a:fld id="{4C900A91-B583-497A-802C-E6A1C1948FAD}" type="datetimeFigureOut">
              <a:rPr lang="en-US" smtClean="0"/>
              <a:t>12/1/2023</a:t>
            </a:fld>
            <a:endParaRPr lang="en-US"/>
          </a:p>
        </p:txBody>
      </p:sp>
      <p:sp>
        <p:nvSpPr>
          <p:cNvPr id="5" name="Footer Placeholder 4">
            <a:extLst>
              <a:ext uri="{FF2B5EF4-FFF2-40B4-BE49-F238E27FC236}">
                <a16:creationId xmlns:a16="http://schemas.microsoft.com/office/drawing/2014/main" id="{A3C463A2-B6F8-40CB-A41D-43A539E23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58425-A929-4FFA-BE2B-84AF4B5ECD37}"/>
              </a:ext>
            </a:extLst>
          </p:cNvPr>
          <p:cNvSpPr>
            <a:spLocks noGrp="1"/>
          </p:cNvSpPr>
          <p:nvPr>
            <p:ph type="sldNum" sz="quarter" idx="12"/>
          </p:nvPr>
        </p:nvSpPr>
        <p:spPr/>
        <p:txBody>
          <a:bodyPr/>
          <a:lstStyle/>
          <a:p>
            <a:fld id="{4A3702CF-59D8-4894-8DCC-330047842B2C}" type="slidenum">
              <a:rPr lang="en-US" smtClean="0"/>
              <a:t>‹#›</a:t>
            </a:fld>
            <a:endParaRPr lang="en-US"/>
          </a:p>
        </p:txBody>
      </p:sp>
    </p:spTree>
    <p:extLst>
      <p:ext uri="{BB962C8B-B14F-4D97-AF65-F5344CB8AC3E}">
        <p14:creationId xmlns:p14="http://schemas.microsoft.com/office/powerpoint/2010/main" val="1487050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9FD8B-2955-4C01-BEFE-CDC63783E5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DED2A6-655C-4847-AE49-B8C8BB1A8F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115FB-2452-4AEF-9860-D4708163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F6AF1D-4217-47E9-ACA4-64D78B8F454A}"/>
              </a:ext>
            </a:extLst>
          </p:cNvPr>
          <p:cNvSpPr>
            <a:spLocks noGrp="1"/>
          </p:cNvSpPr>
          <p:nvPr>
            <p:ph type="dt" sz="half" idx="10"/>
          </p:nvPr>
        </p:nvSpPr>
        <p:spPr/>
        <p:txBody>
          <a:bodyPr/>
          <a:lstStyle/>
          <a:p>
            <a:fld id="{4C900A91-B583-497A-802C-E6A1C1948FAD}" type="datetimeFigureOut">
              <a:rPr lang="en-US" smtClean="0"/>
              <a:t>12/1/2023</a:t>
            </a:fld>
            <a:endParaRPr lang="en-US"/>
          </a:p>
        </p:txBody>
      </p:sp>
      <p:sp>
        <p:nvSpPr>
          <p:cNvPr id="6" name="Footer Placeholder 5">
            <a:extLst>
              <a:ext uri="{FF2B5EF4-FFF2-40B4-BE49-F238E27FC236}">
                <a16:creationId xmlns:a16="http://schemas.microsoft.com/office/drawing/2014/main" id="{CE7454C6-B60E-4FC1-AA01-40BD15398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98131-D6D2-4AAE-8E1C-521C1F2DBF0C}"/>
              </a:ext>
            </a:extLst>
          </p:cNvPr>
          <p:cNvSpPr>
            <a:spLocks noGrp="1"/>
          </p:cNvSpPr>
          <p:nvPr>
            <p:ph type="sldNum" sz="quarter" idx="12"/>
          </p:nvPr>
        </p:nvSpPr>
        <p:spPr/>
        <p:txBody>
          <a:bodyPr/>
          <a:lstStyle/>
          <a:p>
            <a:fld id="{4A3702CF-59D8-4894-8DCC-330047842B2C}" type="slidenum">
              <a:rPr lang="en-US" smtClean="0"/>
              <a:t>‹#›</a:t>
            </a:fld>
            <a:endParaRPr lang="en-US"/>
          </a:p>
        </p:txBody>
      </p:sp>
    </p:spTree>
    <p:extLst>
      <p:ext uri="{BB962C8B-B14F-4D97-AF65-F5344CB8AC3E}">
        <p14:creationId xmlns:p14="http://schemas.microsoft.com/office/powerpoint/2010/main" val="121768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CDA39-4AA0-4F3C-9646-0641242C65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2945AF-71D2-49EF-BEE0-B8C7BB1D09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83F79D-5206-43CD-B79C-12C958B342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86FFA0-6B9E-4515-95CB-A39F9625DC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7BDA8B-A402-4E06-A3C7-BC54EA4AE0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D5A370-C650-4A14-906F-539BF3D4A4B1}"/>
              </a:ext>
            </a:extLst>
          </p:cNvPr>
          <p:cNvSpPr>
            <a:spLocks noGrp="1"/>
          </p:cNvSpPr>
          <p:nvPr>
            <p:ph type="dt" sz="half" idx="10"/>
          </p:nvPr>
        </p:nvSpPr>
        <p:spPr/>
        <p:txBody>
          <a:bodyPr/>
          <a:lstStyle/>
          <a:p>
            <a:fld id="{4C900A91-B583-497A-802C-E6A1C1948FAD}" type="datetimeFigureOut">
              <a:rPr lang="en-US" smtClean="0"/>
              <a:t>12/1/2023</a:t>
            </a:fld>
            <a:endParaRPr lang="en-US"/>
          </a:p>
        </p:txBody>
      </p:sp>
      <p:sp>
        <p:nvSpPr>
          <p:cNvPr id="8" name="Footer Placeholder 7">
            <a:extLst>
              <a:ext uri="{FF2B5EF4-FFF2-40B4-BE49-F238E27FC236}">
                <a16:creationId xmlns:a16="http://schemas.microsoft.com/office/drawing/2014/main" id="{347A9C18-2AC5-4C05-86BA-F37B9F5F65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36819D-F6ED-465A-9525-A6555DDB9C22}"/>
              </a:ext>
            </a:extLst>
          </p:cNvPr>
          <p:cNvSpPr>
            <a:spLocks noGrp="1"/>
          </p:cNvSpPr>
          <p:nvPr>
            <p:ph type="sldNum" sz="quarter" idx="12"/>
          </p:nvPr>
        </p:nvSpPr>
        <p:spPr/>
        <p:txBody>
          <a:bodyPr/>
          <a:lstStyle/>
          <a:p>
            <a:fld id="{4A3702CF-59D8-4894-8DCC-330047842B2C}" type="slidenum">
              <a:rPr lang="en-US" smtClean="0"/>
              <a:t>‹#›</a:t>
            </a:fld>
            <a:endParaRPr lang="en-US"/>
          </a:p>
        </p:txBody>
      </p:sp>
    </p:spTree>
    <p:extLst>
      <p:ext uri="{BB962C8B-B14F-4D97-AF65-F5344CB8AC3E}">
        <p14:creationId xmlns:p14="http://schemas.microsoft.com/office/powerpoint/2010/main" val="3206423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4D0C-5C07-4EBA-94EB-FDCAEC4172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DCE5D1-819F-41B7-9CFA-B244AE9148B3}"/>
              </a:ext>
            </a:extLst>
          </p:cNvPr>
          <p:cNvSpPr>
            <a:spLocks noGrp="1"/>
          </p:cNvSpPr>
          <p:nvPr>
            <p:ph type="dt" sz="half" idx="10"/>
          </p:nvPr>
        </p:nvSpPr>
        <p:spPr/>
        <p:txBody>
          <a:bodyPr/>
          <a:lstStyle/>
          <a:p>
            <a:fld id="{4C900A91-B583-497A-802C-E6A1C1948FAD}" type="datetimeFigureOut">
              <a:rPr lang="en-US" smtClean="0"/>
              <a:t>12/1/2023</a:t>
            </a:fld>
            <a:endParaRPr lang="en-US"/>
          </a:p>
        </p:txBody>
      </p:sp>
      <p:sp>
        <p:nvSpPr>
          <p:cNvPr id="4" name="Footer Placeholder 3">
            <a:extLst>
              <a:ext uri="{FF2B5EF4-FFF2-40B4-BE49-F238E27FC236}">
                <a16:creationId xmlns:a16="http://schemas.microsoft.com/office/drawing/2014/main" id="{EB7A68FB-2D53-47F5-9A06-8B43B0402B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ECFD14-CA5C-439D-8D04-8525823CD319}"/>
              </a:ext>
            </a:extLst>
          </p:cNvPr>
          <p:cNvSpPr>
            <a:spLocks noGrp="1"/>
          </p:cNvSpPr>
          <p:nvPr>
            <p:ph type="sldNum" sz="quarter" idx="12"/>
          </p:nvPr>
        </p:nvSpPr>
        <p:spPr/>
        <p:txBody>
          <a:bodyPr/>
          <a:lstStyle/>
          <a:p>
            <a:fld id="{4A3702CF-59D8-4894-8DCC-330047842B2C}" type="slidenum">
              <a:rPr lang="en-US" smtClean="0"/>
              <a:t>‹#›</a:t>
            </a:fld>
            <a:endParaRPr lang="en-US"/>
          </a:p>
        </p:txBody>
      </p:sp>
    </p:spTree>
    <p:extLst>
      <p:ext uri="{BB962C8B-B14F-4D97-AF65-F5344CB8AC3E}">
        <p14:creationId xmlns:p14="http://schemas.microsoft.com/office/powerpoint/2010/main" val="50920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85A5A-7E47-4852-BB88-1164A34914A8}"/>
              </a:ext>
            </a:extLst>
          </p:cNvPr>
          <p:cNvSpPr>
            <a:spLocks noGrp="1"/>
          </p:cNvSpPr>
          <p:nvPr>
            <p:ph type="dt" sz="half" idx="10"/>
          </p:nvPr>
        </p:nvSpPr>
        <p:spPr/>
        <p:txBody>
          <a:bodyPr/>
          <a:lstStyle/>
          <a:p>
            <a:fld id="{4C900A91-B583-497A-802C-E6A1C1948FAD}" type="datetimeFigureOut">
              <a:rPr lang="en-US" smtClean="0"/>
              <a:t>12/1/2023</a:t>
            </a:fld>
            <a:endParaRPr lang="en-US"/>
          </a:p>
        </p:txBody>
      </p:sp>
      <p:sp>
        <p:nvSpPr>
          <p:cNvPr id="3" name="Footer Placeholder 2">
            <a:extLst>
              <a:ext uri="{FF2B5EF4-FFF2-40B4-BE49-F238E27FC236}">
                <a16:creationId xmlns:a16="http://schemas.microsoft.com/office/drawing/2014/main" id="{745DBF88-A946-4C8C-A3EF-2DBEA249A9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E94F78-C838-4BB3-A13C-694CDAC145B3}"/>
              </a:ext>
            </a:extLst>
          </p:cNvPr>
          <p:cNvSpPr>
            <a:spLocks noGrp="1"/>
          </p:cNvSpPr>
          <p:nvPr>
            <p:ph type="sldNum" sz="quarter" idx="12"/>
          </p:nvPr>
        </p:nvSpPr>
        <p:spPr/>
        <p:txBody>
          <a:bodyPr/>
          <a:lstStyle/>
          <a:p>
            <a:fld id="{4A3702CF-59D8-4894-8DCC-330047842B2C}" type="slidenum">
              <a:rPr lang="en-US" smtClean="0"/>
              <a:t>‹#›</a:t>
            </a:fld>
            <a:endParaRPr lang="en-US"/>
          </a:p>
        </p:txBody>
      </p:sp>
    </p:spTree>
    <p:extLst>
      <p:ext uri="{BB962C8B-B14F-4D97-AF65-F5344CB8AC3E}">
        <p14:creationId xmlns:p14="http://schemas.microsoft.com/office/powerpoint/2010/main" val="110255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66B9-4F39-44DF-AC66-4FEBF303B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2A8EC0-7708-4509-80BD-953DFF6C71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464C56-6BBE-458C-82B0-6F625ECBAF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AFF24-A543-47AB-8CAA-85254053BD84}"/>
              </a:ext>
            </a:extLst>
          </p:cNvPr>
          <p:cNvSpPr>
            <a:spLocks noGrp="1"/>
          </p:cNvSpPr>
          <p:nvPr>
            <p:ph type="dt" sz="half" idx="10"/>
          </p:nvPr>
        </p:nvSpPr>
        <p:spPr/>
        <p:txBody>
          <a:bodyPr/>
          <a:lstStyle/>
          <a:p>
            <a:fld id="{4C900A91-B583-497A-802C-E6A1C1948FAD}" type="datetimeFigureOut">
              <a:rPr lang="en-US" smtClean="0"/>
              <a:t>12/1/2023</a:t>
            </a:fld>
            <a:endParaRPr lang="en-US"/>
          </a:p>
        </p:txBody>
      </p:sp>
      <p:sp>
        <p:nvSpPr>
          <p:cNvPr id="6" name="Footer Placeholder 5">
            <a:extLst>
              <a:ext uri="{FF2B5EF4-FFF2-40B4-BE49-F238E27FC236}">
                <a16:creationId xmlns:a16="http://schemas.microsoft.com/office/drawing/2014/main" id="{50FA9B34-17C5-40DB-8854-F4FDBFCDD9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7ED05-6211-46CC-9CB5-8D7649C0C9B0}"/>
              </a:ext>
            </a:extLst>
          </p:cNvPr>
          <p:cNvSpPr>
            <a:spLocks noGrp="1"/>
          </p:cNvSpPr>
          <p:nvPr>
            <p:ph type="sldNum" sz="quarter" idx="12"/>
          </p:nvPr>
        </p:nvSpPr>
        <p:spPr/>
        <p:txBody>
          <a:bodyPr/>
          <a:lstStyle/>
          <a:p>
            <a:fld id="{4A3702CF-59D8-4894-8DCC-330047842B2C}" type="slidenum">
              <a:rPr lang="en-US" smtClean="0"/>
              <a:t>‹#›</a:t>
            </a:fld>
            <a:endParaRPr lang="en-US"/>
          </a:p>
        </p:txBody>
      </p:sp>
    </p:spTree>
    <p:extLst>
      <p:ext uri="{BB962C8B-B14F-4D97-AF65-F5344CB8AC3E}">
        <p14:creationId xmlns:p14="http://schemas.microsoft.com/office/powerpoint/2010/main" val="731976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177B-845E-406A-88E5-D6CB115955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EEB37E-A8D9-4BA0-91A1-E49F40307F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C7035C-EC64-449F-9245-0B86CBAE47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6028D-FBBF-4C3D-9134-3E14EE327D6C}"/>
              </a:ext>
            </a:extLst>
          </p:cNvPr>
          <p:cNvSpPr>
            <a:spLocks noGrp="1"/>
          </p:cNvSpPr>
          <p:nvPr>
            <p:ph type="dt" sz="half" idx="10"/>
          </p:nvPr>
        </p:nvSpPr>
        <p:spPr/>
        <p:txBody>
          <a:bodyPr/>
          <a:lstStyle/>
          <a:p>
            <a:fld id="{4C900A91-B583-497A-802C-E6A1C1948FAD}" type="datetimeFigureOut">
              <a:rPr lang="en-US" smtClean="0"/>
              <a:t>12/1/2023</a:t>
            </a:fld>
            <a:endParaRPr lang="en-US"/>
          </a:p>
        </p:txBody>
      </p:sp>
      <p:sp>
        <p:nvSpPr>
          <p:cNvPr id="6" name="Footer Placeholder 5">
            <a:extLst>
              <a:ext uri="{FF2B5EF4-FFF2-40B4-BE49-F238E27FC236}">
                <a16:creationId xmlns:a16="http://schemas.microsoft.com/office/drawing/2014/main" id="{8149FDF3-18FA-43E8-877D-56A2C0B64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3A6138-8FF0-44F4-A6CA-5738EDFF22AD}"/>
              </a:ext>
            </a:extLst>
          </p:cNvPr>
          <p:cNvSpPr>
            <a:spLocks noGrp="1"/>
          </p:cNvSpPr>
          <p:nvPr>
            <p:ph type="sldNum" sz="quarter" idx="12"/>
          </p:nvPr>
        </p:nvSpPr>
        <p:spPr/>
        <p:txBody>
          <a:bodyPr/>
          <a:lstStyle/>
          <a:p>
            <a:fld id="{4A3702CF-59D8-4894-8DCC-330047842B2C}" type="slidenum">
              <a:rPr lang="en-US" smtClean="0"/>
              <a:t>‹#›</a:t>
            </a:fld>
            <a:endParaRPr lang="en-US"/>
          </a:p>
        </p:txBody>
      </p:sp>
    </p:spTree>
    <p:extLst>
      <p:ext uri="{BB962C8B-B14F-4D97-AF65-F5344CB8AC3E}">
        <p14:creationId xmlns:p14="http://schemas.microsoft.com/office/powerpoint/2010/main" val="1982446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23AA1-6BEB-4789-8918-90A7C88F1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2E8A3F-1C06-4639-B652-03333D3858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A6D360-8C67-45DE-863E-6084F3982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900A91-B583-497A-802C-E6A1C1948FAD}" type="datetimeFigureOut">
              <a:rPr lang="en-US" smtClean="0"/>
              <a:t>12/1/2023</a:t>
            </a:fld>
            <a:endParaRPr lang="en-US"/>
          </a:p>
        </p:txBody>
      </p:sp>
      <p:sp>
        <p:nvSpPr>
          <p:cNvPr id="5" name="Footer Placeholder 4">
            <a:extLst>
              <a:ext uri="{FF2B5EF4-FFF2-40B4-BE49-F238E27FC236}">
                <a16:creationId xmlns:a16="http://schemas.microsoft.com/office/drawing/2014/main" id="{0E584C79-F1C6-42A8-AC74-BF2E9E19E4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707D2E-FCC8-4963-8E03-0847D4A806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702CF-59D8-4894-8DCC-330047842B2C}" type="slidenum">
              <a:rPr lang="en-US" smtClean="0"/>
              <a:t>‹#›</a:t>
            </a:fld>
            <a:endParaRPr lang="en-US"/>
          </a:p>
        </p:txBody>
      </p:sp>
    </p:spTree>
    <p:extLst>
      <p:ext uri="{BB962C8B-B14F-4D97-AF65-F5344CB8AC3E}">
        <p14:creationId xmlns:p14="http://schemas.microsoft.com/office/powerpoint/2010/main" val="62598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3.emf"/><Relationship Id="rId4" Type="http://schemas.openxmlformats.org/officeDocument/2006/relationships/package" Target="../embeddings/Microsoft_Excel_Worksheet.xlsx"/></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4" name="Freeform: Shape 26">
            <a:extLst>
              <a:ext uri="{FF2B5EF4-FFF2-40B4-BE49-F238E27FC236}">
                <a16:creationId xmlns:a16="http://schemas.microsoft.com/office/drawing/2014/main" id="{F27E9F68-4C6B-44CF-905B-98EC49DD3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13991" y="0"/>
            <a:ext cx="6578009" cy="6858000"/>
          </a:xfrm>
          <a:custGeom>
            <a:avLst/>
            <a:gdLst>
              <a:gd name="connsiteX0" fmla="*/ 73610 w 6578009"/>
              <a:gd name="connsiteY0" fmla="*/ 0 h 6858000"/>
              <a:gd name="connsiteX1" fmla="*/ 6578009 w 6578009"/>
              <a:gd name="connsiteY1" fmla="*/ 0 h 6858000"/>
              <a:gd name="connsiteX2" fmla="*/ 6578009 w 6578009"/>
              <a:gd name="connsiteY2" fmla="*/ 6858000 h 6858000"/>
              <a:gd name="connsiteX3" fmla="*/ 2947297 w 6578009"/>
              <a:gd name="connsiteY3" fmla="*/ 6858000 h 6858000"/>
              <a:gd name="connsiteX4" fmla="*/ 2740229 w 6578009"/>
              <a:gd name="connsiteY4" fmla="*/ 6703632 h 6858000"/>
              <a:gd name="connsiteX5" fmla="*/ 0 w 6578009"/>
              <a:gd name="connsiteY5" fmla="*/ 1026053 h 6858000"/>
              <a:gd name="connsiteX6" fmla="*/ 37438 w 6578009"/>
              <a:gd name="connsiteY6" fmla="*/ 2846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8009" h="6858000">
                <a:moveTo>
                  <a:pt x="73610" y="0"/>
                </a:moveTo>
                <a:lnTo>
                  <a:pt x="6578009" y="0"/>
                </a:lnTo>
                <a:lnTo>
                  <a:pt x="6578009" y="6858000"/>
                </a:lnTo>
                <a:lnTo>
                  <a:pt x="2947297" y="6858000"/>
                </a:lnTo>
                <a:lnTo>
                  <a:pt x="2740229" y="6703632"/>
                </a:lnTo>
                <a:cubicBezTo>
                  <a:pt x="1070445" y="5375192"/>
                  <a:pt x="0" y="3325631"/>
                  <a:pt x="0" y="1026053"/>
                </a:cubicBezTo>
                <a:cubicBezTo>
                  <a:pt x="0" y="775760"/>
                  <a:pt x="12683" y="528427"/>
                  <a:pt x="37438" y="28466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8">
            <a:extLst>
              <a:ext uri="{FF2B5EF4-FFF2-40B4-BE49-F238E27FC236}">
                <a16:creationId xmlns:a16="http://schemas.microsoft.com/office/drawing/2014/main" id="{963C26DC-8AFA-4023-B207-F7664781D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772376" y="0"/>
            <a:ext cx="6419624" cy="6858000"/>
          </a:xfrm>
          <a:custGeom>
            <a:avLst/>
            <a:gdLst>
              <a:gd name="connsiteX0" fmla="*/ 6344630 w 6419624"/>
              <a:gd name="connsiteY0" fmla="*/ 0 h 6858000"/>
              <a:gd name="connsiteX1" fmla="*/ 0 w 6419624"/>
              <a:gd name="connsiteY1" fmla="*/ 0 h 6858000"/>
              <a:gd name="connsiteX2" fmla="*/ 0 w 6419624"/>
              <a:gd name="connsiteY2" fmla="*/ 6858000 h 6858000"/>
              <a:gd name="connsiteX3" fmla="*/ 3344107 w 6419624"/>
              <a:gd name="connsiteY3" fmla="*/ 6858000 h 6858000"/>
              <a:gd name="connsiteX4" fmla="*/ 3509562 w 6419624"/>
              <a:gd name="connsiteY4" fmla="*/ 6745502 h 6858000"/>
              <a:gd name="connsiteX5" fmla="*/ 6419624 w 6419624"/>
              <a:gd name="connsiteY5" fmla="*/ 1026052 h 6858000"/>
              <a:gd name="connsiteX6" fmla="*/ 6383100 w 6419624"/>
              <a:gd name="connsiteY6" fmla="*/ 3027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9624" h="6858000">
                <a:moveTo>
                  <a:pt x="6344630" y="0"/>
                </a:moveTo>
                <a:lnTo>
                  <a:pt x="0" y="0"/>
                </a:lnTo>
                <a:lnTo>
                  <a:pt x="0" y="6858000"/>
                </a:lnTo>
                <a:lnTo>
                  <a:pt x="3344107" y="6858000"/>
                </a:lnTo>
                <a:lnTo>
                  <a:pt x="3509562" y="6745502"/>
                </a:lnTo>
                <a:cubicBezTo>
                  <a:pt x="5273452" y="5459025"/>
                  <a:pt x="6419624" y="3376391"/>
                  <a:pt x="6419624" y="1026052"/>
                </a:cubicBezTo>
                <a:cubicBezTo>
                  <a:pt x="6419624" y="781861"/>
                  <a:pt x="6407252" y="540560"/>
                  <a:pt x="6383100" y="30274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Picture 45" descr="Logo&#10;&#10;Description automatically generated">
            <a:extLst>
              <a:ext uri="{FF2B5EF4-FFF2-40B4-BE49-F238E27FC236}">
                <a16:creationId xmlns:a16="http://schemas.microsoft.com/office/drawing/2014/main" id="{66F911F5-8255-4A62-A585-F7BAE87CA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262" y="1259555"/>
            <a:ext cx="3365478" cy="1951977"/>
          </a:xfrm>
          <a:prstGeom prst="rect">
            <a:avLst/>
          </a:prstGeom>
          <a:ln>
            <a:noFill/>
          </a:ln>
          <a:effectLst>
            <a:outerShdw blurRad="292100" dist="139700" dir="2700000" algn="tl" rotWithShape="0">
              <a:srgbClr val="333333">
                <a:alpha val="65000"/>
              </a:srgbClr>
            </a:outerShdw>
          </a:effectLst>
        </p:spPr>
      </p:pic>
      <p:sp>
        <p:nvSpPr>
          <p:cNvPr id="5" name="Rounded Rectangle 7">
            <a:extLst>
              <a:ext uri="{FF2B5EF4-FFF2-40B4-BE49-F238E27FC236}">
                <a16:creationId xmlns:a16="http://schemas.microsoft.com/office/drawing/2014/main" id="{0679B6F4-BCD3-47DA-9F65-AB1497DF7E29}"/>
              </a:ext>
            </a:extLst>
          </p:cNvPr>
          <p:cNvSpPr/>
          <p:nvPr/>
        </p:nvSpPr>
        <p:spPr>
          <a:xfrm>
            <a:off x="6121475" y="3597932"/>
            <a:ext cx="5721426" cy="2339326"/>
          </a:xfrm>
          <a:prstGeom prst="roundRect">
            <a:avLst>
              <a:gd name="adj" fmla="val 7153"/>
            </a:avLst>
          </a:prstGeom>
          <a:solidFill>
            <a:schemeClr val="tx1"/>
          </a:solidFill>
          <a:effectLst>
            <a:outerShdw blurRad="50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b="1" dirty="0">
                <a:solidFill>
                  <a:schemeClr val="tx2">
                    <a:lumMod val="25000"/>
                  </a:schemeClr>
                </a:solidFill>
              </a:rPr>
              <a:t>SAVUNMA PROJELERİ</a:t>
            </a:r>
          </a:p>
          <a:p>
            <a:pPr algn="ctr"/>
            <a:endParaRPr lang="tr-TR" sz="2800" b="1" dirty="0">
              <a:solidFill>
                <a:schemeClr val="tx2">
                  <a:lumMod val="25000"/>
                </a:schemeClr>
              </a:solidFill>
            </a:endParaRPr>
          </a:p>
          <a:p>
            <a:pPr algn="ctr"/>
            <a:r>
              <a:rPr lang="tr-TR" sz="2800" dirty="0">
                <a:solidFill>
                  <a:schemeClr val="tx2">
                    <a:lumMod val="25000"/>
                  </a:schemeClr>
                </a:solidFill>
              </a:rPr>
              <a:t>HST Otomotiv İmalat San. ve </a:t>
            </a:r>
            <a:r>
              <a:rPr lang="tr-TR" sz="2800" dirty="0" err="1">
                <a:solidFill>
                  <a:schemeClr val="tx2">
                    <a:lumMod val="25000"/>
                  </a:schemeClr>
                </a:solidFill>
              </a:rPr>
              <a:t>Tic.A.Ş</a:t>
            </a:r>
            <a:r>
              <a:rPr lang="tr-TR" sz="2800" dirty="0">
                <a:solidFill>
                  <a:schemeClr val="tx2">
                    <a:lumMod val="25000"/>
                  </a:schemeClr>
                </a:solidFill>
              </a:rPr>
              <a:t>. 2024</a:t>
            </a:r>
            <a:endParaRPr lang="en-US" sz="2800" dirty="0">
              <a:solidFill>
                <a:schemeClr val="tx2">
                  <a:lumMod val="25000"/>
                </a:schemeClr>
              </a:solidFill>
            </a:endParaRPr>
          </a:p>
        </p:txBody>
      </p:sp>
    </p:spTree>
    <p:extLst>
      <p:ext uri="{BB962C8B-B14F-4D97-AF65-F5344CB8AC3E}">
        <p14:creationId xmlns:p14="http://schemas.microsoft.com/office/powerpoint/2010/main" val="42832741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M60A3 Modernizasyonu - Güç Grubu</a:t>
            </a:r>
          </a:p>
        </p:txBody>
      </p:sp>
      <p:sp>
        <p:nvSpPr>
          <p:cNvPr id="11" name="Slide Number Placeholder 5">
            <a:extLst>
              <a:ext uri="{FF2B5EF4-FFF2-40B4-BE49-F238E27FC236}">
                <a16:creationId xmlns:a16="http://schemas.microsoft.com/office/drawing/2014/main" id="{49C0B8FE-13B4-4B3A-80BB-D84C44F77F84}"/>
              </a:ext>
            </a:extLst>
          </p:cNvPr>
          <p:cNvSpPr txBox="1">
            <a:spLocks/>
          </p:cNvSpPr>
          <p:nvPr/>
        </p:nvSpPr>
        <p:spPr>
          <a:xfrm>
            <a:off x="599090" y="1150288"/>
            <a:ext cx="0" cy="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14">
            <a:extLst>
              <a:ext uri="{FF2B5EF4-FFF2-40B4-BE49-F238E27FC236}">
                <a16:creationId xmlns:a16="http://schemas.microsoft.com/office/drawing/2014/main" id="{5AA3F1B9-A2C9-45D4-9FE3-1679C425D318}"/>
              </a:ext>
            </a:extLst>
          </p:cNvPr>
          <p:cNvPicPr>
            <a:picLocks noChangeAspect="1"/>
          </p:cNvPicPr>
          <p:nvPr/>
        </p:nvPicPr>
        <p:blipFill>
          <a:blip r:embed="rId3"/>
          <a:stretch>
            <a:fillRect/>
          </a:stretch>
        </p:blipFill>
        <p:spPr>
          <a:xfrm>
            <a:off x="10205813" y="196506"/>
            <a:ext cx="1501717" cy="639620"/>
          </a:xfrm>
          <a:prstGeom prst="rect">
            <a:avLst/>
          </a:prstGeom>
        </p:spPr>
      </p:pic>
      <p:sp>
        <p:nvSpPr>
          <p:cNvPr id="26" name="Slide Number Placeholder 5">
            <a:extLst>
              <a:ext uri="{FF2B5EF4-FFF2-40B4-BE49-F238E27FC236}">
                <a16:creationId xmlns:a16="http://schemas.microsoft.com/office/drawing/2014/main" id="{8A8E27EE-8B02-4403-84EE-FDF0CA5AE7E4}"/>
              </a:ext>
            </a:extLst>
          </p:cNvPr>
          <p:cNvSpPr txBox="1">
            <a:spLocks/>
          </p:cNvSpPr>
          <p:nvPr/>
        </p:nvSpPr>
        <p:spPr>
          <a:xfrm>
            <a:off x="409904" y="851338"/>
            <a:ext cx="0" cy="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endParaRPr lang="en-US" dirty="0"/>
          </a:p>
        </p:txBody>
      </p:sp>
      <p:sp>
        <p:nvSpPr>
          <p:cNvPr id="18" name="TextBox 17">
            <a:extLst>
              <a:ext uri="{FF2B5EF4-FFF2-40B4-BE49-F238E27FC236}">
                <a16:creationId xmlns:a16="http://schemas.microsoft.com/office/drawing/2014/main" id="{94565D0B-B6E8-43E6-B638-A1734DA1A0D4}"/>
              </a:ext>
            </a:extLst>
          </p:cNvPr>
          <p:cNvSpPr txBox="1"/>
          <p:nvPr/>
        </p:nvSpPr>
        <p:spPr>
          <a:xfrm>
            <a:off x="578069" y="1720840"/>
            <a:ext cx="10657490" cy="3785652"/>
          </a:xfrm>
          <a:prstGeom prst="rect">
            <a:avLst/>
          </a:prstGeom>
          <a:noFill/>
        </p:spPr>
        <p:txBody>
          <a:bodyPr wrap="square">
            <a:spAutoFit/>
          </a:bodyPr>
          <a:lstStyle/>
          <a:p>
            <a:pPr marL="342900" indent="-342900">
              <a:buFont typeface="Arial" panose="020B0604020202020204" pitchFamily="34" charset="0"/>
              <a:buChar char="•"/>
            </a:pPr>
            <a:r>
              <a:rPr lang="tr-TR" sz="2400" dirty="0"/>
              <a:t>M60 Güç Grubu Çözümü, Yeni Nesil Fırtına ile Ortak</a:t>
            </a:r>
          </a:p>
          <a:p>
            <a:pPr marL="800100" lvl="1" indent="-342900">
              <a:buFont typeface="Arial" panose="020B0604020202020204" pitchFamily="34" charset="0"/>
              <a:buChar char="•"/>
            </a:pPr>
            <a:r>
              <a:rPr lang="tr-TR" sz="2400" dirty="0"/>
              <a:t>M60'a entegrasyon için minimum tasarım/geliştirme çalışması gerektirecek</a:t>
            </a:r>
          </a:p>
          <a:p>
            <a:pPr marL="800100" lvl="1" indent="-342900">
              <a:buFont typeface="Arial" panose="020B0604020202020204" pitchFamily="34" charset="0"/>
              <a:buChar char="•"/>
            </a:pPr>
            <a:r>
              <a:rPr lang="tr-TR" sz="2400" dirty="0"/>
              <a:t>Lojistik, Depo seviyesi bakım ve onarım kabiliyeti, M60 ve Yeni Nesil Fırtına için aynı – ortak yedek parçalar, servis araçları ve servis kitleri </a:t>
            </a:r>
          </a:p>
          <a:p>
            <a:pPr marL="800100" lvl="1" indent="-342900">
              <a:buFont typeface="Arial" panose="020B0604020202020204" pitchFamily="34" charset="0"/>
              <a:buChar char="•"/>
            </a:pPr>
            <a:endParaRPr lang="tr-TR" sz="2400" dirty="0"/>
          </a:p>
          <a:p>
            <a:pPr marL="342900" indent="-342900">
              <a:buFont typeface="Arial" panose="020B0604020202020204" pitchFamily="34" charset="0"/>
              <a:buChar char="•"/>
            </a:pPr>
            <a:r>
              <a:rPr lang="tr-TR" sz="2400" dirty="0"/>
              <a:t>“</a:t>
            </a:r>
            <a:r>
              <a:rPr lang="tr-TR" sz="2400" dirty="0" err="1"/>
              <a:t>Drop-In</a:t>
            </a:r>
            <a:r>
              <a:rPr lang="tr-TR" sz="2400" dirty="0"/>
              <a:t>” Çözüm</a:t>
            </a:r>
          </a:p>
          <a:p>
            <a:pPr marL="800100" lvl="1" indent="-342900">
              <a:buFont typeface="Arial" panose="020B0604020202020204" pitchFamily="34" charset="0"/>
              <a:buChar char="•"/>
            </a:pPr>
            <a:r>
              <a:rPr lang="tr-TR" sz="2400" dirty="0"/>
              <a:t>Gövde yapısında, yakıt depolarında, zincir dişlilerinde, paletlerde veya yürüyen aksamda hiçbir değişiklik yok </a:t>
            </a:r>
          </a:p>
          <a:p>
            <a:pPr marL="800100" lvl="1" indent="-342900">
              <a:buFont typeface="Arial" panose="020B0604020202020204" pitchFamily="34" charset="0"/>
              <a:buChar char="•"/>
            </a:pPr>
            <a:r>
              <a:rPr lang="tr-TR" sz="2400" dirty="0"/>
              <a:t>Entegrasyon yurt içinde gerçekleştirilebilir ve genel proje maliyetlerini en aza indirecektir </a:t>
            </a:r>
          </a:p>
        </p:txBody>
      </p:sp>
    </p:spTree>
    <p:extLst>
      <p:ext uri="{BB962C8B-B14F-4D97-AF65-F5344CB8AC3E}">
        <p14:creationId xmlns:p14="http://schemas.microsoft.com/office/powerpoint/2010/main" val="565479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M60A3 Modernizasyonu - Güç Grubu</a:t>
            </a:r>
          </a:p>
        </p:txBody>
      </p:sp>
      <p:sp>
        <p:nvSpPr>
          <p:cNvPr id="11" name="Slide Number Placeholder 5">
            <a:extLst>
              <a:ext uri="{FF2B5EF4-FFF2-40B4-BE49-F238E27FC236}">
                <a16:creationId xmlns:a16="http://schemas.microsoft.com/office/drawing/2014/main" id="{49C0B8FE-13B4-4B3A-80BB-D84C44F77F84}"/>
              </a:ext>
            </a:extLst>
          </p:cNvPr>
          <p:cNvSpPr txBox="1">
            <a:spLocks/>
          </p:cNvSpPr>
          <p:nvPr/>
        </p:nvSpPr>
        <p:spPr>
          <a:xfrm>
            <a:off x="599090" y="1150288"/>
            <a:ext cx="0" cy="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14">
            <a:extLst>
              <a:ext uri="{FF2B5EF4-FFF2-40B4-BE49-F238E27FC236}">
                <a16:creationId xmlns:a16="http://schemas.microsoft.com/office/drawing/2014/main" id="{5AA3F1B9-A2C9-45D4-9FE3-1679C425D318}"/>
              </a:ext>
            </a:extLst>
          </p:cNvPr>
          <p:cNvPicPr>
            <a:picLocks noChangeAspect="1"/>
          </p:cNvPicPr>
          <p:nvPr/>
        </p:nvPicPr>
        <p:blipFill>
          <a:blip r:embed="rId3"/>
          <a:stretch>
            <a:fillRect/>
          </a:stretch>
        </p:blipFill>
        <p:spPr>
          <a:xfrm>
            <a:off x="10205813" y="196506"/>
            <a:ext cx="1501717" cy="639620"/>
          </a:xfrm>
          <a:prstGeom prst="rect">
            <a:avLst/>
          </a:prstGeom>
        </p:spPr>
      </p:pic>
      <p:sp>
        <p:nvSpPr>
          <p:cNvPr id="26" name="Slide Number Placeholder 5">
            <a:extLst>
              <a:ext uri="{FF2B5EF4-FFF2-40B4-BE49-F238E27FC236}">
                <a16:creationId xmlns:a16="http://schemas.microsoft.com/office/drawing/2014/main" id="{8A8E27EE-8B02-4403-84EE-FDF0CA5AE7E4}"/>
              </a:ext>
            </a:extLst>
          </p:cNvPr>
          <p:cNvSpPr txBox="1">
            <a:spLocks/>
          </p:cNvSpPr>
          <p:nvPr/>
        </p:nvSpPr>
        <p:spPr>
          <a:xfrm>
            <a:off x="409904" y="851338"/>
            <a:ext cx="0" cy="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endParaRPr lang="en-US" dirty="0"/>
          </a:p>
        </p:txBody>
      </p:sp>
      <p:sp>
        <p:nvSpPr>
          <p:cNvPr id="18" name="TextBox 17">
            <a:extLst>
              <a:ext uri="{FF2B5EF4-FFF2-40B4-BE49-F238E27FC236}">
                <a16:creationId xmlns:a16="http://schemas.microsoft.com/office/drawing/2014/main" id="{94565D0B-B6E8-43E6-B638-A1734DA1A0D4}"/>
              </a:ext>
            </a:extLst>
          </p:cNvPr>
          <p:cNvSpPr txBox="1"/>
          <p:nvPr/>
        </p:nvSpPr>
        <p:spPr>
          <a:xfrm>
            <a:off x="578068" y="1467167"/>
            <a:ext cx="11129461" cy="4893647"/>
          </a:xfrm>
          <a:prstGeom prst="rect">
            <a:avLst/>
          </a:prstGeom>
          <a:noFill/>
        </p:spPr>
        <p:txBody>
          <a:bodyPr wrap="square">
            <a:spAutoFit/>
          </a:bodyPr>
          <a:lstStyle/>
          <a:p>
            <a:pPr marL="342900" indent="-342900">
              <a:buFont typeface="Arial" panose="020B0604020202020204" pitchFamily="34" charset="0"/>
              <a:buChar char="•"/>
            </a:pPr>
            <a:r>
              <a:rPr lang="tr-TR" sz="2400" dirty="0"/>
              <a:t>Önemli Hareket Kabiliyeti ve Güvenilirlik Avantajları </a:t>
            </a:r>
          </a:p>
          <a:p>
            <a:pPr marL="800100" lvl="1" indent="-342900">
              <a:buFont typeface="Arial" panose="020B0604020202020204" pitchFamily="34" charset="0"/>
              <a:buChar char="•"/>
            </a:pPr>
            <a:r>
              <a:rPr lang="tr-TR" sz="2400" dirty="0"/>
              <a:t>Daha güvenilir motor ve transmisyon, bakımlar arası süreyi ve ömür devri maliyetini azaltır </a:t>
            </a:r>
          </a:p>
          <a:p>
            <a:pPr marL="800100" lvl="1" indent="-342900">
              <a:buFont typeface="Arial" panose="020B0604020202020204" pitchFamily="34" charset="0"/>
              <a:buChar char="•"/>
            </a:pPr>
            <a:r>
              <a:rPr lang="tr-TR" sz="2400" dirty="0"/>
              <a:t>Hızlanma, azami hız, eğimde hız, frenlemede önemli iyileşme</a:t>
            </a:r>
          </a:p>
          <a:p>
            <a:pPr marL="800100" lvl="1" indent="-342900">
              <a:buFont typeface="Arial" panose="020B0604020202020204" pitchFamily="34" charset="0"/>
              <a:buChar char="•"/>
            </a:pPr>
            <a:endParaRPr lang="tr-TR" sz="2400" dirty="0"/>
          </a:p>
          <a:p>
            <a:pPr marL="800100" lvl="1" indent="-342900">
              <a:buFont typeface="Arial" panose="020B0604020202020204" pitchFamily="34" charset="0"/>
              <a:buChar char="•"/>
            </a:pPr>
            <a:endParaRPr lang="tr-TR" sz="2400" dirty="0"/>
          </a:p>
          <a:p>
            <a:pPr marL="800100" lvl="1" indent="-342900">
              <a:buFont typeface="Arial" panose="020B0604020202020204" pitchFamily="34" charset="0"/>
              <a:buChar char="•"/>
            </a:pPr>
            <a:endParaRPr lang="tr-TR" sz="2400" dirty="0"/>
          </a:p>
          <a:p>
            <a:pPr marL="800100" lvl="1" indent="-342900">
              <a:buFont typeface="Arial" panose="020B0604020202020204" pitchFamily="34" charset="0"/>
              <a:buChar char="•"/>
            </a:pPr>
            <a:endParaRPr lang="tr-TR" sz="2400" dirty="0"/>
          </a:p>
          <a:p>
            <a:pPr marL="342900" indent="-342900">
              <a:buFont typeface="Arial" panose="020B0604020202020204" pitchFamily="34" charset="0"/>
              <a:buChar char="•"/>
            </a:pPr>
            <a:r>
              <a:rPr lang="tr-TR" sz="2400" dirty="0"/>
              <a:t>Yerli Güç Grubu İhracat Zorluklarını En Aza İndirecek</a:t>
            </a:r>
          </a:p>
          <a:p>
            <a:pPr marL="800100" lvl="1" indent="-342900">
              <a:buFont typeface="Arial" panose="020B0604020202020204" pitchFamily="34" charset="0"/>
              <a:buChar char="•"/>
            </a:pPr>
            <a:r>
              <a:rPr lang="tr-TR" sz="2400" dirty="0"/>
              <a:t>Diğer tüm potansiyel güç grubu sağlayıcıları, ürünlerini Türkiye’ye teslim etmek veya lojistik desteğini sağlamak için ihracat kısıtlamalarıyla karşı karşıya </a:t>
            </a:r>
          </a:p>
          <a:p>
            <a:pPr marL="800100" lvl="1" indent="-342900">
              <a:buFont typeface="Arial" panose="020B0604020202020204" pitchFamily="34" charset="0"/>
              <a:buChar char="•"/>
            </a:pPr>
            <a:r>
              <a:rPr lang="tr-TR" sz="2400" dirty="0"/>
              <a:t>Yeni Nesil Fırtına’nın envantere alınması ile oluşturulan yerel muhteva </a:t>
            </a:r>
          </a:p>
          <a:p>
            <a:pPr marL="342900" indent="-342900">
              <a:buFont typeface="Arial" panose="020B0604020202020204" pitchFamily="34" charset="0"/>
              <a:buChar char="•"/>
            </a:pPr>
            <a:r>
              <a:rPr lang="tr-TR" sz="2400" dirty="0"/>
              <a:t>L3H AVDS / </a:t>
            </a:r>
            <a:r>
              <a:rPr lang="tr-TR" sz="2400" dirty="0" err="1"/>
              <a:t>Allison</a:t>
            </a:r>
            <a:r>
              <a:rPr lang="tr-TR" sz="2400" dirty="0"/>
              <a:t> X1100 Çözümü =  Maliyet-Etkin Artırılmış Hareket Kabiliyeti</a:t>
            </a:r>
            <a:endParaRPr lang="en-US" sz="2400" dirty="0"/>
          </a:p>
        </p:txBody>
      </p:sp>
      <p:graphicFrame>
        <p:nvGraphicFramePr>
          <p:cNvPr id="9" name="Object 8">
            <a:extLst>
              <a:ext uri="{FF2B5EF4-FFF2-40B4-BE49-F238E27FC236}">
                <a16:creationId xmlns:a16="http://schemas.microsoft.com/office/drawing/2014/main" id="{4B50DC0C-74BA-46B3-BF53-1C5D821654E2}"/>
              </a:ext>
            </a:extLst>
          </p:cNvPr>
          <p:cNvGraphicFramePr>
            <a:graphicFrameLocks noChangeAspect="1"/>
          </p:cNvGraphicFramePr>
          <p:nvPr>
            <p:extLst>
              <p:ext uri="{D42A27DB-BD31-4B8C-83A1-F6EECF244321}">
                <p14:modId xmlns:p14="http://schemas.microsoft.com/office/powerpoint/2010/main" val="623196969"/>
              </p:ext>
            </p:extLst>
          </p:nvPr>
        </p:nvGraphicFramePr>
        <p:xfrm>
          <a:off x="1019175" y="3100388"/>
          <a:ext cx="10153650" cy="1239837"/>
        </p:xfrm>
        <a:graphic>
          <a:graphicData uri="http://schemas.openxmlformats.org/presentationml/2006/ole">
            <mc:AlternateContent xmlns:mc="http://schemas.openxmlformats.org/markup-compatibility/2006">
              <mc:Choice xmlns:v="urn:schemas-microsoft-com:vml" Requires="v">
                <p:oleObj name="Worksheet" r:id="rId4" imgW="4864100" imgH="685800" progId="Excel.Sheet.12">
                  <p:embed/>
                </p:oleObj>
              </mc:Choice>
              <mc:Fallback>
                <p:oleObj name="Worksheet" r:id="rId4" imgW="4864100" imgH="685800" progId="Excel.Sheet.12">
                  <p:embed/>
                  <p:pic>
                    <p:nvPicPr>
                      <p:cNvPr id="9" name="Object 8">
                        <a:extLst>
                          <a:ext uri="{FF2B5EF4-FFF2-40B4-BE49-F238E27FC236}">
                            <a16:creationId xmlns:a16="http://schemas.microsoft.com/office/drawing/2014/main" id="{4B50DC0C-74BA-46B3-BF53-1C5D821654E2}"/>
                          </a:ext>
                        </a:extLst>
                      </p:cNvPr>
                      <p:cNvPicPr/>
                      <p:nvPr/>
                    </p:nvPicPr>
                    <p:blipFill>
                      <a:blip r:embed="rId5"/>
                      <a:stretch>
                        <a:fillRect/>
                      </a:stretch>
                    </p:blipFill>
                    <p:spPr>
                      <a:xfrm>
                        <a:off x="1019175" y="3100388"/>
                        <a:ext cx="10153650" cy="1239837"/>
                      </a:xfrm>
                      <a:prstGeom prst="rect">
                        <a:avLst/>
                      </a:prstGeom>
                    </p:spPr>
                  </p:pic>
                </p:oleObj>
              </mc:Fallback>
            </mc:AlternateContent>
          </a:graphicData>
        </a:graphic>
      </p:graphicFrame>
    </p:spTree>
    <p:extLst>
      <p:ext uri="{BB962C8B-B14F-4D97-AF65-F5344CB8AC3E}">
        <p14:creationId xmlns:p14="http://schemas.microsoft.com/office/powerpoint/2010/main" val="2019464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M60A3 Modernizasyonu - Güç Grubu</a:t>
            </a:r>
          </a:p>
        </p:txBody>
      </p:sp>
      <p:sp>
        <p:nvSpPr>
          <p:cNvPr id="11" name="Slide Number Placeholder 5">
            <a:extLst>
              <a:ext uri="{FF2B5EF4-FFF2-40B4-BE49-F238E27FC236}">
                <a16:creationId xmlns:a16="http://schemas.microsoft.com/office/drawing/2014/main" id="{49C0B8FE-13B4-4B3A-80BB-D84C44F77F84}"/>
              </a:ext>
            </a:extLst>
          </p:cNvPr>
          <p:cNvSpPr txBox="1">
            <a:spLocks/>
          </p:cNvSpPr>
          <p:nvPr/>
        </p:nvSpPr>
        <p:spPr>
          <a:xfrm>
            <a:off x="599090" y="1150288"/>
            <a:ext cx="0" cy="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28" name="Picture 27">
            <a:extLst>
              <a:ext uri="{FF2B5EF4-FFF2-40B4-BE49-F238E27FC236}">
                <a16:creationId xmlns:a16="http://schemas.microsoft.com/office/drawing/2014/main" id="{D1AF4D93-ED5C-42AF-98D5-4DD403B9E08B}"/>
              </a:ext>
            </a:extLst>
          </p:cNvPr>
          <p:cNvPicPr>
            <a:picLocks noChangeAspect="1"/>
          </p:cNvPicPr>
          <p:nvPr/>
        </p:nvPicPr>
        <p:blipFill>
          <a:blip r:embed="rId3"/>
          <a:stretch>
            <a:fillRect/>
          </a:stretch>
        </p:blipFill>
        <p:spPr>
          <a:xfrm>
            <a:off x="4566094" y="3137733"/>
            <a:ext cx="4929463" cy="3431081"/>
          </a:xfrm>
          <a:prstGeom prst="rect">
            <a:avLst/>
          </a:prstGeom>
          <a:ln w="38100">
            <a:solidFill>
              <a:schemeClr val="bg1">
                <a:lumMod val="65000"/>
              </a:schemeClr>
            </a:solidFill>
            <a:prstDash val="dash"/>
          </a:ln>
        </p:spPr>
      </p:pic>
      <p:pic>
        <p:nvPicPr>
          <p:cNvPr id="29" name="Picture 28">
            <a:extLst>
              <a:ext uri="{FF2B5EF4-FFF2-40B4-BE49-F238E27FC236}">
                <a16:creationId xmlns:a16="http://schemas.microsoft.com/office/drawing/2014/main" id="{C6B5A81D-556F-4B71-B4DA-359F2816CFD7}"/>
              </a:ext>
            </a:extLst>
          </p:cNvPr>
          <p:cNvPicPr>
            <a:picLocks noChangeAspect="1"/>
          </p:cNvPicPr>
          <p:nvPr/>
        </p:nvPicPr>
        <p:blipFill rotWithShape="1">
          <a:blip r:embed="rId4"/>
          <a:srcRect t="9364" b="9788"/>
          <a:stretch/>
        </p:blipFill>
        <p:spPr>
          <a:xfrm>
            <a:off x="2108881" y="1592472"/>
            <a:ext cx="2067791" cy="1671777"/>
          </a:xfrm>
          <a:prstGeom prst="rect">
            <a:avLst/>
          </a:prstGeom>
        </p:spPr>
      </p:pic>
      <p:cxnSp>
        <p:nvCxnSpPr>
          <p:cNvPr id="30" name="Straight Connector 29">
            <a:extLst>
              <a:ext uri="{FF2B5EF4-FFF2-40B4-BE49-F238E27FC236}">
                <a16:creationId xmlns:a16="http://schemas.microsoft.com/office/drawing/2014/main" id="{DC44F7AA-A885-4E7D-83D3-4D0AC4C02388}"/>
              </a:ext>
            </a:extLst>
          </p:cNvPr>
          <p:cNvCxnSpPr>
            <a:cxnSpLocks/>
          </p:cNvCxnSpPr>
          <p:nvPr/>
        </p:nvCxnSpPr>
        <p:spPr>
          <a:xfrm>
            <a:off x="3957207" y="2302398"/>
            <a:ext cx="5538350" cy="835335"/>
          </a:xfrm>
          <a:prstGeom prst="line">
            <a:avLst/>
          </a:prstGeom>
          <a:ln w="38100" cap="sq">
            <a:solidFill>
              <a:schemeClr val="bg1">
                <a:lumMod val="65000"/>
              </a:schemeClr>
            </a:solidFill>
            <a:prstDash val="dash"/>
          </a:ln>
        </p:spPr>
        <p:style>
          <a:lnRef idx="1">
            <a:schemeClr val="accent1"/>
          </a:lnRef>
          <a:fillRef idx="0">
            <a:schemeClr val="accent1"/>
          </a:fillRef>
          <a:effectRef idx="0">
            <a:srgbClr val="000000"/>
          </a:effectRef>
          <a:fontRef idx="minor">
            <a:schemeClr val="lt2"/>
          </a:fontRef>
        </p:style>
      </p:cxnSp>
      <p:cxnSp>
        <p:nvCxnSpPr>
          <p:cNvPr id="31" name="Straight Connector 30">
            <a:extLst>
              <a:ext uri="{FF2B5EF4-FFF2-40B4-BE49-F238E27FC236}">
                <a16:creationId xmlns:a16="http://schemas.microsoft.com/office/drawing/2014/main" id="{7D3D3328-AFDB-4441-96E6-BD22E1C52292}"/>
              </a:ext>
            </a:extLst>
          </p:cNvPr>
          <p:cNvCxnSpPr>
            <a:cxnSpLocks/>
          </p:cNvCxnSpPr>
          <p:nvPr/>
        </p:nvCxnSpPr>
        <p:spPr>
          <a:xfrm>
            <a:off x="2696443" y="2969912"/>
            <a:ext cx="1869651" cy="3598902"/>
          </a:xfrm>
          <a:prstGeom prst="line">
            <a:avLst/>
          </a:prstGeom>
          <a:ln w="38100" cap="sq">
            <a:solidFill>
              <a:schemeClr val="bg1">
                <a:lumMod val="65000"/>
              </a:schemeClr>
            </a:solidFill>
            <a:prstDash val="dash"/>
          </a:ln>
        </p:spPr>
        <p:style>
          <a:lnRef idx="1">
            <a:schemeClr val="accent1"/>
          </a:lnRef>
          <a:fillRef idx="0">
            <a:schemeClr val="accent1"/>
          </a:fillRef>
          <a:effectRef idx="0">
            <a:srgbClr val="000000"/>
          </a:effectRef>
          <a:fontRef idx="minor">
            <a:schemeClr val="lt2"/>
          </a:fontRef>
        </p:style>
      </p:cxnSp>
      <p:sp>
        <p:nvSpPr>
          <p:cNvPr id="35" name="Rectangle 34">
            <a:extLst>
              <a:ext uri="{FF2B5EF4-FFF2-40B4-BE49-F238E27FC236}">
                <a16:creationId xmlns:a16="http://schemas.microsoft.com/office/drawing/2014/main" id="{EA8CDB1E-0721-4D26-A96F-C5DE3762DA44}"/>
              </a:ext>
            </a:extLst>
          </p:cNvPr>
          <p:cNvSpPr/>
          <p:nvPr/>
        </p:nvSpPr>
        <p:spPr>
          <a:xfrm>
            <a:off x="2696443" y="2303646"/>
            <a:ext cx="1260764" cy="665018"/>
          </a:xfrm>
          <a:prstGeom prst="rect">
            <a:avLst/>
          </a:prstGeom>
          <a:noFill/>
          <a:ln w="38100">
            <a:solidFill>
              <a:schemeClr val="bg1">
                <a:lumMod val="65000"/>
              </a:schemeClr>
            </a:solidFill>
            <a:prstDash val="dash"/>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200"/>
          </a:p>
        </p:txBody>
      </p:sp>
      <p:cxnSp>
        <p:nvCxnSpPr>
          <p:cNvPr id="37" name="Straight Arrow Connector 36">
            <a:extLst>
              <a:ext uri="{FF2B5EF4-FFF2-40B4-BE49-F238E27FC236}">
                <a16:creationId xmlns:a16="http://schemas.microsoft.com/office/drawing/2014/main" id="{EDD704DF-EA3A-413A-948E-CB65590D60A7}"/>
              </a:ext>
            </a:extLst>
          </p:cNvPr>
          <p:cNvCxnSpPr>
            <a:cxnSpLocks/>
            <a:stCxn id="38" idx="2"/>
          </p:cNvCxnSpPr>
          <p:nvPr/>
        </p:nvCxnSpPr>
        <p:spPr>
          <a:xfrm flipH="1">
            <a:off x="6897981" y="2588902"/>
            <a:ext cx="514510" cy="1258757"/>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80EA493-BE9E-4C32-ACDD-A2A3D2AE459D}"/>
              </a:ext>
            </a:extLst>
          </p:cNvPr>
          <p:cNvSpPr txBox="1"/>
          <p:nvPr/>
        </p:nvSpPr>
        <p:spPr>
          <a:xfrm>
            <a:off x="6435745" y="2175882"/>
            <a:ext cx="1953492" cy="413020"/>
          </a:xfrm>
          <a:prstGeom prst="rect">
            <a:avLst/>
          </a:prstGeom>
          <a:solidFill>
            <a:schemeClr val="accent3">
              <a:lumMod val="20000"/>
              <a:lumOff val="80000"/>
            </a:schemeClr>
          </a:solidFill>
          <a:ln>
            <a:solidFill>
              <a:schemeClr val="tx1"/>
            </a:solidFill>
          </a:ln>
        </p:spPr>
        <p:txBody>
          <a:bodyPr wrap="square" lIns="0" tIns="0" rIns="0" bIns="0" rtlCol="0">
            <a:noAutofit/>
          </a:bodyPr>
          <a:lstStyle/>
          <a:p>
            <a:pPr algn="ctr">
              <a:lnSpc>
                <a:spcPct val="100000"/>
              </a:lnSpc>
              <a:buSzPct val="100000"/>
            </a:pPr>
            <a:r>
              <a:rPr lang="en-US" sz="1600" b="1" i="1" u="sng" dirty="0"/>
              <a:t>AVDS-1790-9A </a:t>
            </a:r>
            <a:r>
              <a:rPr lang="tr-TR" sz="1600" b="1" i="1" u="sng" dirty="0"/>
              <a:t>motor </a:t>
            </a:r>
            <a:r>
              <a:rPr lang="en-US" sz="1600" b="1" i="1" u="sng" dirty="0"/>
              <a:t> </a:t>
            </a:r>
          </a:p>
          <a:p>
            <a:pPr algn="ctr">
              <a:lnSpc>
                <a:spcPct val="100000"/>
              </a:lnSpc>
              <a:buSzPct val="100000"/>
            </a:pPr>
            <a:r>
              <a:rPr lang="en-US" sz="1200" i="1" dirty="0"/>
              <a:t>@ 1,200hp</a:t>
            </a:r>
          </a:p>
        </p:txBody>
      </p:sp>
      <p:cxnSp>
        <p:nvCxnSpPr>
          <p:cNvPr id="41" name="Straight Arrow Connector 40">
            <a:extLst>
              <a:ext uri="{FF2B5EF4-FFF2-40B4-BE49-F238E27FC236}">
                <a16:creationId xmlns:a16="http://schemas.microsoft.com/office/drawing/2014/main" id="{B716A94A-6621-414E-A8BD-9778230F7B76}"/>
              </a:ext>
            </a:extLst>
          </p:cNvPr>
          <p:cNvCxnSpPr>
            <a:cxnSpLocks/>
            <a:stCxn id="42" idx="2"/>
          </p:cNvCxnSpPr>
          <p:nvPr/>
        </p:nvCxnSpPr>
        <p:spPr>
          <a:xfrm flipH="1">
            <a:off x="8389237" y="3675026"/>
            <a:ext cx="2275272" cy="1322643"/>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8E2A4A1-711D-4DB0-91A7-46183999E605}"/>
              </a:ext>
            </a:extLst>
          </p:cNvPr>
          <p:cNvSpPr txBox="1"/>
          <p:nvPr/>
        </p:nvSpPr>
        <p:spPr>
          <a:xfrm>
            <a:off x="9687763" y="3137733"/>
            <a:ext cx="1953492" cy="537293"/>
          </a:xfrm>
          <a:prstGeom prst="rect">
            <a:avLst/>
          </a:prstGeom>
          <a:solidFill>
            <a:schemeClr val="accent3">
              <a:lumMod val="20000"/>
              <a:lumOff val="80000"/>
            </a:schemeClr>
          </a:solidFill>
          <a:ln>
            <a:solidFill>
              <a:schemeClr val="tx1"/>
            </a:solidFill>
          </a:ln>
        </p:spPr>
        <p:txBody>
          <a:bodyPr wrap="square" lIns="0" tIns="0" rIns="0" bIns="0" rtlCol="0">
            <a:noAutofit/>
          </a:bodyPr>
          <a:lstStyle/>
          <a:p>
            <a:pPr algn="ctr">
              <a:lnSpc>
                <a:spcPct val="100000"/>
              </a:lnSpc>
              <a:buSzPct val="100000"/>
            </a:pPr>
            <a:r>
              <a:rPr lang="en-US" sz="1600" b="1" i="1" u="sng" dirty="0"/>
              <a:t>X1100-5A4</a:t>
            </a:r>
            <a:r>
              <a:rPr lang="tr-TR" sz="1600" b="1" i="1" u="sng" dirty="0"/>
              <a:t> </a:t>
            </a:r>
            <a:r>
              <a:rPr lang="tr-TR" sz="1600" b="1" u="sng" dirty="0"/>
              <a:t>transmisyon</a:t>
            </a:r>
            <a:endParaRPr lang="en-US" sz="1200" dirty="0"/>
          </a:p>
        </p:txBody>
      </p:sp>
      <p:pic>
        <p:nvPicPr>
          <p:cNvPr id="46" name="Picture 45">
            <a:extLst>
              <a:ext uri="{FF2B5EF4-FFF2-40B4-BE49-F238E27FC236}">
                <a16:creationId xmlns:a16="http://schemas.microsoft.com/office/drawing/2014/main" id="{2EC3AA37-6D02-48C3-B8F6-2055D6F890B3}"/>
              </a:ext>
            </a:extLst>
          </p:cNvPr>
          <p:cNvPicPr>
            <a:picLocks noChangeAspect="1"/>
          </p:cNvPicPr>
          <p:nvPr/>
        </p:nvPicPr>
        <p:blipFill>
          <a:blip r:embed="rId5"/>
          <a:stretch>
            <a:fillRect/>
          </a:stretch>
        </p:blipFill>
        <p:spPr>
          <a:xfrm>
            <a:off x="10115026" y="139281"/>
            <a:ext cx="1501717" cy="639620"/>
          </a:xfrm>
          <a:prstGeom prst="rect">
            <a:avLst/>
          </a:prstGeom>
        </p:spPr>
      </p:pic>
    </p:spTree>
    <p:extLst>
      <p:ext uri="{BB962C8B-B14F-4D97-AF65-F5344CB8AC3E}">
        <p14:creationId xmlns:p14="http://schemas.microsoft.com/office/powerpoint/2010/main" val="2725084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M60A3 Modernizasyonu - Güç Grubu</a:t>
            </a:r>
          </a:p>
        </p:txBody>
      </p:sp>
      <p:sp>
        <p:nvSpPr>
          <p:cNvPr id="11" name="Slide Number Placeholder 5">
            <a:extLst>
              <a:ext uri="{FF2B5EF4-FFF2-40B4-BE49-F238E27FC236}">
                <a16:creationId xmlns:a16="http://schemas.microsoft.com/office/drawing/2014/main" id="{49C0B8FE-13B4-4B3A-80BB-D84C44F77F84}"/>
              </a:ext>
            </a:extLst>
          </p:cNvPr>
          <p:cNvSpPr txBox="1">
            <a:spLocks/>
          </p:cNvSpPr>
          <p:nvPr/>
        </p:nvSpPr>
        <p:spPr>
          <a:xfrm>
            <a:off x="599090" y="1150288"/>
            <a:ext cx="0" cy="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46" name="Picture 45">
            <a:extLst>
              <a:ext uri="{FF2B5EF4-FFF2-40B4-BE49-F238E27FC236}">
                <a16:creationId xmlns:a16="http://schemas.microsoft.com/office/drawing/2014/main" id="{2EC3AA37-6D02-48C3-B8F6-2055D6F890B3}"/>
              </a:ext>
            </a:extLst>
          </p:cNvPr>
          <p:cNvPicPr>
            <a:picLocks noChangeAspect="1"/>
          </p:cNvPicPr>
          <p:nvPr/>
        </p:nvPicPr>
        <p:blipFill>
          <a:blip r:embed="rId3"/>
          <a:stretch>
            <a:fillRect/>
          </a:stretch>
        </p:blipFill>
        <p:spPr>
          <a:xfrm>
            <a:off x="10115026" y="139281"/>
            <a:ext cx="1501717" cy="639620"/>
          </a:xfrm>
          <a:prstGeom prst="rect">
            <a:avLst/>
          </a:prstGeom>
        </p:spPr>
      </p:pic>
      <p:pic>
        <p:nvPicPr>
          <p:cNvPr id="16" name="Picture 15">
            <a:extLst>
              <a:ext uri="{FF2B5EF4-FFF2-40B4-BE49-F238E27FC236}">
                <a16:creationId xmlns:a16="http://schemas.microsoft.com/office/drawing/2014/main" id="{2E10ECD3-C7A2-467D-80E4-0BE9B832FA3B}"/>
              </a:ext>
            </a:extLst>
          </p:cNvPr>
          <p:cNvPicPr>
            <a:picLocks noChangeAspect="1"/>
          </p:cNvPicPr>
          <p:nvPr/>
        </p:nvPicPr>
        <p:blipFill>
          <a:blip r:embed="rId4"/>
          <a:stretch>
            <a:fillRect/>
          </a:stretch>
        </p:blipFill>
        <p:spPr>
          <a:xfrm>
            <a:off x="597980" y="4292818"/>
            <a:ext cx="4242033" cy="2515153"/>
          </a:xfrm>
          <a:prstGeom prst="rect">
            <a:avLst/>
          </a:prstGeom>
        </p:spPr>
      </p:pic>
      <p:sp>
        <p:nvSpPr>
          <p:cNvPr id="18" name="Content Placeholder 2">
            <a:extLst>
              <a:ext uri="{FF2B5EF4-FFF2-40B4-BE49-F238E27FC236}">
                <a16:creationId xmlns:a16="http://schemas.microsoft.com/office/drawing/2014/main" id="{606175EC-3848-45BD-A6AE-7A285820BE74}"/>
              </a:ext>
            </a:extLst>
          </p:cNvPr>
          <p:cNvSpPr txBox="1">
            <a:spLocks/>
          </p:cNvSpPr>
          <p:nvPr/>
        </p:nvSpPr>
        <p:spPr>
          <a:xfrm>
            <a:off x="387568" y="1491522"/>
            <a:ext cx="5708432" cy="280129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1200" kern="1200">
                <a:solidFill>
                  <a:srgbClr val="3F4444"/>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050" kern="1200">
                <a:solidFill>
                  <a:srgbClr val="3F4444"/>
                </a:solidFill>
                <a:latin typeface="+mn-lt"/>
                <a:ea typeface="+mn-ea"/>
                <a:cs typeface="Arial" pitchFamily="34" charset="0"/>
              </a:defRPr>
            </a:lvl2pPr>
            <a:lvl3pPr marL="1143000" indent="-228600" algn="l" defTabSz="914400" rtl="0" eaLnBrk="1" latinLnBrk="0" hangingPunct="1">
              <a:spcBef>
                <a:spcPct val="20000"/>
              </a:spcBef>
              <a:buFont typeface="Arial" pitchFamily="34" charset="0"/>
              <a:buChar char="•"/>
              <a:defRPr sz="1050" kern="1200">
                <a:solidFill>
                  <a:srgbClr val="3F4444"/>
                </a:solidFill>
                <a:latin typeface="+mn-lt"/>
                <a:ea typeface="+mn-ea"/>
                <a:cs typeface="Arial" pitchFamily="34" charset="0"/>
              </a:defRPr>
            </a:lvl3pPr>
            <a:lvl4pPr marL="1600200" indent="-228600" algn="l" defTabSz="914400" rtl="0" eaLnBrk="1" latinLnBrk="0" hangingPunct="1">
              <a:spcBef>
                <a:spcPct val="20000"/>
              </a:spcBef>
              <a:buFont typeface="Arial" pitchFamily="34" charset="0"/>
              <a:buChar char="–"/>
              <a:defRPr sz="1050" kern="1200">
                <a:solidFill>
                  <a:srgbClr val="3F4444"/>
                </a:solidFill>
                <a:latin typeface="+mn-lt"/>
                <a:ea typeface="+mn-ea"/>
                <a:cs typeface="Arial" pitchFamily="34" charset="0"/>
              </a:defRPr>
            </a:lvl4pPr>
            <a:lvl5pPr marL="2057400" indent="-228600" algn="l" defTabSz="914400" rtl="0" eaLnBrk="1" latinLnBrk="0" hangingPunct="1">
              <a:spcBef>
                <a:spcPct val="20000"/>
              </a:spcBef>
              <a:buFont typeface="Arial" pitchFamily="34" charset="0"/>
              <a:buChar char="»"/>
              <a:defRPr sz="1050" kern="1200">
                <a:solidFill>
                  <a:srgbClr val="3F4444"/>
                </a:solidFill>
                <a:latin typeface="+mn-lt"/>
                <a:ea typeface="+mn-ea"/>
                <a:cs typeface="Arial" pitchFamily="34" charset="0"/>
              </a:defRPr>
            </a:lvl5pPr>
            <a:lvl6pPr marL="2514600" indent="-228600" algn="l" defTabSz="914400" rtl="0" eaLnBrk="1" latinLnBrk="0" hangingPunct="1">
              <a:spcBef>
                <a:spcPct val="20000"/>
              </a:spcBef>
              <a:buFont typeface="Courier New" panose="02070309020205020404" pitchFamily="49" charset="0"/>
              <a:buChar char="o"/>
              <a:defRPr sz="1050" kern="1200">
                <a:solidFill>
                  <a:srgbClr val="3F4444"/>
                </a:solidFill>
                <a:latin typeface="+mn-lt"/>
                <a:ea typeface="+mn-ea"/>
                <a:cs typeface="+mn-cs"/>
              </a:defRPr>
            </a:lvl6pPr>
            <a:lvl7pPr marL="2971800" indent="-228600" algn="l" defTabSz="914400" rtl="0" eaLnBrk="1" latinLnBrk="0" hangingPunct="1">
              <a:spcBef>
                <a:spcPct val="20000"/>
              </a:spcBef>
              <a:buFont typeface="Wingdings" panose="05000000000000000000" pitchFamily="2" charset="2"/>
              <a:buChar char="§"/>
              <a:defRPr sz="1050" kern="1200">
                <a:solidFill>
                  <a:srgbClr val="3F4444"/>
                </a:solidFill>
                <a:latin typeface="+mn-lt"/>
                <a:ea typeface="+mn-ea"/>
                <a:cs typeface="+mn-cs"/>
              </a:defRPr>
            </a:lvl7pPr>
            <a:lvl8pPr marL="3543300" indent="-342900" algn="l" defTabSz="914400" rtl="0" eaLnBrk="1" latinLnBrk="0" hangingPunct="1">
              <a:spcBef>
                <a:spcPct val="20000"/>
              </a:spcBef>
              <a:buFont typeface="Wingdings" panose="05000000000000000000" pitchFamily="2" charset="2"/>
              <a:buChar char="Ø"/>
              <a:defRPr sz="1050" kern="1200" baseline="0">
                <a:solidFill>
                  <a:srgbClr val="3F4444"/>
                </a:solidFill>
                <a:latin typeface="+mn-lt"/>
                <a:ea typeface="+mn-ea"/>
                <a:cs typeface="+mn-cs"/>
              </a:defRPr>
            </a:lvl8pPr>
            <a:lvl9pPr marL="4000500" indent="-342900" algn="l" defTabSz="914400" rtl="0" eaLnBrk="1" latinLnBrk="0" hangingPunct="1">
              <a:spcBef>
                <a:spcPct val="20000"/>
              </a:spcBef>
              <a:buFont typeface="Wingdings" panose="05000000000000000000" pitchFamily="2" charset="2"/>
              <a:buChar char="ü"/>
              <a:defRPr sz="1050" kern="1200" baseline="0">
                <a:solidFill>
                  <a:srgbClr val="3F4444"/>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dirty="0">
                <a:ln>
                  <a:noFill/>
                </a:ln>
                <a:solidFill>
                  <a:srgbClr val="3F4444"/>
                </a:solidFill>
                <a:effectLst/>
                <a:uLnTx/>
                <a:uFillTx/>
                <a:latin typeface="Arial" pitchFamily="34" charset="0"/>
                <a:ea typeface="+mn-ea"/>
                <a:cs typeface="Arial" pitchFamily="34" charset="0"/>
              </a:rPr>
              <a:t>L3H AVDS-1790-9 </a:t>
            </a:r>
            <a:r>
              <a:rPr kumimoji="0" lang="en-US" sz="1800" b="1"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Hava</a:t>
            </a:r>
            <a:r>
              <a:rPr kumimoji="0" lang="en-US" sz="1800" b="1"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800" b="1"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Soğutmalı</a:t>
            </a:r>
            <a:r>
              <a:rPr kumimoji="0" lang="en-US" sz="1800" b="1"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800" b="1"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Dizel</a:t>
            </a:r>
            <a:r>
              <a:rPr kumimoji="0" lang="en-US" sz="1800" b="1" i="0" u="none" strike="noStrike" kern="1200" cap="none" spc="0" normalizeH="0" baseline="0" noProof="0" dirty="0">
                <a:ln>
                  <a:noFill/>
                </a:ln>
                <a:solidFill>
                  <a:srgbClr val="3F4444"/>
                </a:solidFill>
                <a:effectLst/>
                <a:uLnTx/>
                <a:uFillTx/>
                <a:latin typeface="Arial" pitchFamily="34" charset="0"/>
                <a:ea typeface="+mn-ea"/>
                <a:cs typeface="Arial" pitchFamily="34" charset="0"/>
              </a:rPr>
              <a:t> Motor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Motor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Özellikleri</a:t>
            </a:r>
            <a:endPar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endParaRPr>
          </a:p>
          <a:p>
            <a:pPr lvl="1" indent="-342900">
              <a:buFont typeface="Arial" pitchFamily="34" charset="0"/>
              <a:buChar char="•"/>
              <a:defRPr/>
            </a:pP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12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Silindir</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Hava</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soğutmalı</a:t>
            </a:r>
            <a:endPar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endParaRPr>
          </a:p>
          <a:p>
            <a:pPr lvl="1" indent="-342900">
              <a:buFont typeface="Arial" pitchFamily="34" charset="0"/>
              <a:buChar char="•"/>
              <a:defRPr/>
            </a:pP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2.400rpm'de 1.200HP (nominal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güç</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a:t>
            </a:r>
          </a:p>
          <a:p>
            <a:pPr lvl="1" indent="-342900">
              <a:buFont typeface="Arial" pitchFamily="34" charset="0"/>
              <a:buChar char="•"/>
              <a:defRPr/>
            </a:pP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2.200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rpm'de</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2.780 N-m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en</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yüksek</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tork</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a:t>
            </a:r>
          </a:p>
          <a:p>
            <a:pPr lvl="1" indent="-342900">
              <a:buFont typeface="Arial" pitchFamily="34" charset="0"/>
              <a:buChar char="•"/>
              <a:defRPr/>
            </a:pP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2.338 kg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Geniş</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bir</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sıcaklık</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aralığında</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öngörülebilir</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güç</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çıkışı</a:t>
            </a:r>
            <a:endPar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Entegre</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soğutma</a:t>
            </a:r>
            <a:r>
              <a:rPr kumimoji="0" lang="tr-TR"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sistemi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Şu</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anda</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üretimde</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geliştirme</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tr-TR"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çalışması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gerekli</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7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değil</a:t>
            </a:r>
            <a:r>
              <a:rPr kumimoji="0" lang="en-US" sz="17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endParaRPr kumimoji="0" lang="en-US" sz="1700" b="0" i="0" u="none" strike="noStrike" kern="1200" cap="none" spc="0" normalizeH="0" baseline="0" noProof="0" dirty="0">
              <a:ln>
                <a:noFill/>
              </a:ln>
              <a:solidFill>
                <a:srgbClr val="FF0000"/>
              </a:solidFill>
              <a:effectLst/>
              <a:uLnTx/>
              <a:uFillTx/>
              <a:latin typeface="Arial" pitchFamily="34" charset="0"/>
              <a:ea typeface="+mn-ea"/>
              <a:cs typeface="Arial" pitchFamily="34" charset="0"/>
            </a:endParaRPr>
          </a:p>
        </p:txBody>
      </p:sp>
      <p:sp>
        <p:nvSpPr>
          <p:cNvPr id="19" name="Content Placeholder 4">
            <a:extLst>
              <a:ext uri="{FF2B5EF4-FFF2-40B4-BE49-F238E27FC236}">
                <a16:creationId xmlns:a16="http://schemas.microsoft.com/office/drawing/2014/main" id="{EA7246AD-AFC2-4255-BBAA-F81AC92A7797}"/>
              </a:ext>
            </a:extLst>
          </p:cNvPr>
          <p:cNvSpPr txBox="1">
            <a:spLocks/>
          </p:cNvSpPr>
          <p:nvPr/>
        </p:nvSpPr>
        <p:spPr>
          <a:xfrm>
            <a:off x="6316717" y="1467166"/>
            <a:ext cx="5617780" cy="4728681"/>
          </a:xfrm>
          <a:prstGeom prst="rect">
            <a:avLst/>
          </a:prstGeom>
        </p:spPr>
        <p:txBody>
          <a:bodyPr vert="horz" lIns="91440" tIns="45720" rIns="91440" bIns="45720" rtlCol="0">
            <a:normAutofit fontScale="92500" lnSpcReduction="20000"/>
          </a:bodyPr>
          <a:lstStyle>
            <a:defPPr>
              <a:defRPr lang="en-US"/>
            </a:defPPr>
            <a:lvl1pPr marR="0" lvl="0" indent="0" algn="ctr" fontAlgn="auto">
              <a:lnSpc>
                <a:spcPct val="100000"/>
              </a:lnSpc>
              <a:spcBef>
                <a:spcPct val="20000"/>
              </a:spcBef>
              <a:spcAft>
                <a:spcPts val="0"/>
              </a:spcAft>
              <a:buClrTx/>
              <a:buSzTx/>
              <a:buFont typeface="Arial" pitchFamily="34" charset="0"/>
              <a:buNone/>
              <a:tabLst/>
              <a:defRPr kumimoji="0" b="1" i="0" u="none" strike="noStrike" cap="none" spc="0" normalizeH="0" baseline="0">
                <a:ln>
                  <a:noFill/>
                </a:ln>
                <a:solidFill>
                  <a:srgbClr val="3F4444"/>
                </a:solidFill>
                <a:effectLst/>
                <a:uLnTx/>
                <a:uFillTx/>
                <a:latin typeface="Arial" pitchFamily="34" charset="0"/>
                <a:cs typeface="Arial" pitchFamily="34" charset="0"/>
              </a:defRPr>
            </a:lvl1pPr>
            <a:lvl2pPr marL="742950" lvl="1" indent="-342900">
              <a:spcBef>
                <a:spcPct val="20000"/>
              </a:spcBef>
              <a:buFont typeface="Arial" pitchFamily="34" charset="0"/>
              <a:buChar char="•"/>
              <a:defRPr kumimoji="0" sz="1450" b="0" i="0" u="none" strike="noStrike" cap="none" spc="0" normalizeH="0" baseline="0">
                <a:ln>
                  <a:noFill/>
                </a:ln>
                <a:solidFill>
                  <a:srgbClr val="3F4444"/>
                </a:solidFill>
                <a:effectLst/>
                <a:uLnTx/>
                <a:uFillTx/>
                <a:latin typeface="Arial" pitchFamily="34" charset="0"/>
                <a:cs typeface="Arial" pitchFamily="34" charset="0"/>
              </a:defRPr>
            </a:lvl2pPr>
            <a:lvl3pPr marL="1143000" indent="-228600">
              <a:spcBef>
                <a:spcPct val="20000"/>
              </a:spcBef>
              <a:buFont typeface="Arial" pitchFamily="34" charset="0"/>
              <a:buChar char="•"/>
              <a:defRPr sz="1050">
                <a:solidFill>
                  <a:srgbClr val="3F4444"/>
                </a:solidFill>
                <a:cs typeface="Arial" pitchFamily="34" charset="0"/>
              </a:defRPr>
            </a:lvl3pPr>
            <a:lvl4pPr marL="1600200" indent="-228600">
              <a:spcBef>
                <a:spcPct val="20000"/>
              </a:spcBef>
              <a:buFont typeface="Arial" pitchFamily="34" charset="0"/>
              <a:buChar char="–"/>
              <a:defRPr sz="1050">
                <a:solidFill>
                  <a:srgbClr val="3F4444"/>
                </a:solidFill>
                <a:cs typeface="Arial" pitchFamily="34" charset="0"/>
              </a:defRPr>
            </a:lvl4pPr>
            <a:lvl5pPr marL="2057400" indent="-228600">
              <a:spcBef>
                <a:spcPct val="20000"/>
              </a:spcBef>
              <a:buFont typeface="Arial" pitchFamily="34" charset="0"/>
              <a:buChar char="»"/>
              <a:defRPr sz="1050">
                <a:solidFill>
                  <a:srgbClr val="3F4444"/>
                </a:solidFill>
                <a:cs typeface="Arial" pitchFamily="34" charset="0"/>
              </a:defRPr>
            </a:lvl5pPr>
            <a:lvl6pPr marL="2514600" indent="-228600">
              <a:spcBef>
                <a:spcPct val="20000"/>
              </a:spcBef>
              <a:buFont typeface="Courier New" panose="02070309020205020404" pitchFamily="49" charset="0"/>
              <a:buChar char="o"/>
              <a:defRPr sz="1050">
                <a:solidFill>
                  <a:srgbClr val="3F4444"/>
                </a:solidFill>
              </a:defRPr>
            </a:lvl6pPr>
            <a:lvl7pPr marL="2971800" indent="-228600">
              <a:spcBef>
                <a:spcPct val="20000"/>
              </a:spcBef>
              <a:buFont typeface="Wingdings" panose="05000000000000000000" pitchFamily="2" charset="2"/>
              <a:buChar char="§"/>
              <a:defRPr sz="1050">
                <a:solidFill>
                  <a:srgbClr val="3F4444"/>
                </a:solidFill>
              </a:defRPr>
            </a:lvl7pPr>
            <a:lvl8pPr marL="3543300" indent="-342900">
              <a:spcBef>
                <a:spcPct val="20000"/>
              </a:spcBef>
              <a:buFont typeface="Wingdings" panose="05000000000000000000" pitchFamily="2" charset="2"/>
              <a:buChar char="Ø"/>
              <a:defRPr sz="1050" baseline="0">
                <a:solidFill>
                  <a:srgbClr val="3F4444"/>
                </a:solidFill>
              </a:defRPr>
            </a:lvl8pPr>
            <a:lvl9pPr marL="4000500" indent="-342900">
              <a:spcBef>
                <a:spcPct val="20000"/>
              </a:spcBef>
              <a:buFont typeface="Wingdings" panose="05000000000000000000" pitchFamily="2" charset="2"/>
              <a:buChar char="ü"/>
              <a:defRPr sz="1050" baseline="0">
                <a:solidFill>
                  <a:srgbClr val="3F4444"/>
                </a:solidFill>
              </a:defRPr>
            </a:lvl9pPr>
          </a:lstStyle>
          <a:p>
            <a:r>
              <a:rPr lang="en-US" sz="1900" dirty="0"/>
              <a:t>Allison X1100-5A4 </a:t>
            </a:r>
            <a:r>
              <a:rPr lang="tr-TR" sz="1900" dirty="0"/>
              <a:t>Çapraz Tahrikli Transmisyon Özellikleri</a:t>
            </a:r>
            <a:endParaRPr lang="en-US" sz="1900" dirty="0"/>
          </a:p>
          <a:p>
            <a:pPr marL="342900" indent="-342900" algn="l">
              <a:lnSpc>
                <a:spcPct val="120000"/>
              </a:lnSpc>
              <a:buFont typeface="Arial" pitchFamily="34" charset="0"/>
              <a:buChar char="•"/>
              <a:defRPr/>
            </a:pPr>
            <a:r>
              <a:rPr lang="en-US" b="0" dirty="0" err="1"/>
              <a:t>Çapraz</a:t>
            </a:r>
            <a:r>
              <a:rPr lang="en-US" b="0" dirty="0"/>
              <a:t> </a:t>
            </a:r>
            <a:r>
              <a:rPr lang="en-US" b="0" dirty="0" err="1"/>
              <a:t>Tahrik</a:t>
            </a:r>
            <a:r>
              <a:rPr lang="tr-TR" b="0" dirty="0" err="1"/>
              <a:t>li</a:t>
            </a:r>
            <a:r>
              <a:rPr lang="en-US" b="0" dirty="0"/>
              <a:t>, </a:t>
            </a:r>
            <a:r>
              <a:rPr lang="en-US" b="0" dirty="0" err="1"/>
              <a:t>Hidrokinetik</a:t>
            </a:r>
            <a:endParaRPr lang="en-US" b="0" dirty="0"/>
          </a:p>
          <a:p>
            <a:pPr marL="342900" indent="-342900" algn="l">
              <a:lnSpc>
                <a:spcPct val="120000"/>
              </a:lnSpc>
              <a:buFont typeface="Arial" pitchFamily="34" charset="0"/>
              <a:buChar char="•"/>
              <a:defRPr/>
            </a:pPr>
            <a:r>
              <a:rPr lang="en-US" b="0" dirty="0"/>
              <a:t>3.000 rpm (</a:t>
            </a:r>
            <a:r>
              <a:rPr lang="en-US" b="0" dirty="0" err="1"/>
              <a:t>maksimum</a:t>
            </a:r>
            <a:r>
              <a:rPr lang="en-US" b="0" dirty="0"/>
              <a:t> </a:t>
            </a:r>
            <a:r>
              <a:rPr lang="en-US" b="0" dirty="0" err="1"/>
              <a:t>giriş</a:t>
            </a:r>
            <a:r>
              <a:rPr lang="en-US" b="0" dirty="0"/>
              <a:t> </a:t>
            </a:r>
            <a:r>
              <a:rPr lang="en-US" b="0" dirty="0" err="1"/>
              <a:t>hızı</a:t>
            </a:r>
            <a:r>
              <a:rPr lang="en-US" b="0" dirty="0"/>
              <a:t>)</a:t>
            </a:r>
          </a:p>
          <a:p>
            <a:pPr marL="342900" indent="-342900" algn="l">
              <a:lnSpc>
                <a:spcPct val="120000"/>
              </a:lnSpc>
              <a:buFont typeface="Arial" pitchFamily="34" charset="0"/>
              <a:buChar char="•"/>
              <a:defRPr/>
            </a:pPr>
            <a:r>
              <a:rPr lang="en-US" b="0" dirty="0"/>
              <a:t>1.500HP (</a:t>
            </a:r>
            <a:r>
              <a:rPr lang="en-US" b="0" dirty="0" err="1"/>
              <a:t>maksimum</a:t>
            </a:r>
            <a:r>
              <a:rPr lang="en-US" b="0" dirty="0"/>
              <a:t> </a:t>
            </a:r>
            <a:r>
              <a:rPr lang="en-US" b="0" dirty="0" err="1"/>
              <a:t>giriş</a:t>
            </a:r>
            <a:r>
              <a:rPr lang="en-US" b="0" dirty="0"/>
              <a:t> </a:t>
            </a:r>
            <a:r>
              <a:rPr lang="en-US" b="0" dirty="0" err="1"/>
              <a:t>gücü</a:t>
            </a:r>
            <a:r>
              <a:rPr lang="en-US" b="0" dirty="0"/>
              <a:t>)</a:t>
            </a:r>
          </a:p>
          <a:p>
            <a:pPr marL="342900" indent="-342900" algn="l">
              <a:lnSpc>
                <a:spcPct val="120000"/>
              </a:lnSpc>
              <a:buFont typeface="Arial" pitchFamily="34" charset="0"/>
              <a:buChar char="•"/>
              <a:defRPr/>
            </a:pPr>
            <a:r>
              <a:rPr lang="en-US" b="0" dirty="0"/>
              <a:t>1.871 kg</a:t>
            </a:r>
          </a:p>
          <a:p>
            <a:pPr marL="342900" indent="-342900" algn="l">
              <a:lnSpc>
                <a:spcPct val="120000"/>
              </a:lnSpc>
              <a:buFont typeface="Arial" pitchFamily="34" charset="0"/>
              <a:buChar char="•"/>
              <a:defRPr/>
            </a:pPr>
            <a:r>
              <a:rPr lang="en-US" b="0" dirty="0"/>
              <a:t>1.200HP Motor </a:t>
            </a:r>
            <a:r>
              <a:rPr lang="en-US" b="0" dirty="0" err="1"/>
              <a:t>için</a:t>
            </a:r>
            <a:r>
              <a:rPr lang="en-US" b="0" dirty="0"/>
              <a:t> </a:t>
            </a:r>
            <a:r>
              <a:rPr lang="tr-TR" b="0" dirty="0"/>
              <a:t>o</a:t>
            </a:r>
            <a:r>
              <a:rPr lang="en-US" b="0" dirty="0" err="1"/>
              <a:t>ptimize</a:t>
            </a:r>
            <a:r>
              <a:rPr lang="en-US" b="0" dirty="0"/>
              <a:t> </a:t>
            </a:r>
            <a:r>
              <a:rPr lang="tr-TR" b="0" dirty="0"/>
              <a:t>e</a:t>
            </a:r>
            <a:r>
              <a:rPr lang="en-US" b="0" dirty="0" err="1"/>
              <a:t>dil</a:t>
            </a:r>
            <a:r>
              <a:rPr lang="tr-TR" b="0" dirty="0" err="1"/>
              <a:t>miştir</a:t>
            </a:r>
            <a:endParaRPr lang="en-US" b="0" dirty="0"/>
          </a:p>
          <a:p>
            <a:pPr marL="342900" indent="-342900" algn="l">
              <a:lnSpc>
                <a:spcPct val="120000"/>
              </a:lnSpc>
              <a:buFont typeface="Arial" pitchFamily="34" charset="0"/>
              <a:buChar char="•"/>
              <a:defRPr/>
            </a:pPr>
            <a:r>
              <a:rPr lang="en-US" b="0" dirty="0"/>
              <a:t>Tam </a:t>
            </a:r>
            <a:r>
              <a:rPr lang="en-US" b="0" dirty="0" err="1"/>
              <a:t>otomatik</a:t>
            </a:r>
            <a:r>
              <a:rPr lang="en-US" b="0" dirty="0"/>
              <a:t> </a:t>
            </a:r>
            <a:r>
              <a:rPr lang="en-US" b="0" dirty="0" err="1"/>
              <a:t>vites</a:t>
            </a:r>
            <a:r>
              <a:rPr lang="en-US" b="0" dirty="0"/>
              <a:t> </a:t>
            </a:r>
            <a:r>
              <a:rPr lang="en-US" b="0" dirty="0" err="1"/>
              <a:t>değiştirme</a:t>
            </a:r>
            <a:r>
              <a:rPr lang="en-US" b="0" dirty="0"/>
              <a:t>, </a:t>
            </a:r>
            <a:r>
              <a:rPr lang="en-US" b="0" dirty="0" err="1"/>
              <a:t>Hidrolik</a:t>
            </a:r>
            <a:r>
              <a:rPr lang="en-US" b="0" dirty="0"/>
              <a:t> </a:t>
            </a:r>
            <a:r>
              <a:rPr lang="en-US" b="0" dirty="0" err="1"/>
              <a:t>servis</a:t>
            </a:r>
            <a:r>
              <a:rPr lang="en-US" b="0" dirty="0"/>
              <a:t> </a:t>
            </a:r>
            <a:r>
              <a:rPr lang="en-US" b="0" dirty="0" err="1"/>
              <a:t>frenleri</a:t>
            </a:r>
            <a:r>
              <a:rPr lang="en-US" b="0" dirty="0"/>
              <a:t>, </a:t>
            </a:r>
            <a:r>
              <a:rPr lang="en-US" b="0" dirty="0" err="1"/>
              <a:t>Hidrostatik</a:t>
            </a:r>
            <a:r>
              <a:rPr lang="en-US" b="0" dirty="0"/>
              <a:t> </a:t>
            </a:r>
            <a:r>
              <a:rPr lang="en-US" b="0" dirty="0" err="1"/>
              <a:t>direksiyon</a:t>
            </a:r>
            <a:endParaRPr lang="tr-TR" b="0" dirty="0"/>
          </a:p>
          <a:p>
            <a:pPr marL="342900" indent="-342900" algn="l">
              <a:lnSpc>
                <a:spcPct val="120000"/>
              </a:lnSpc>
              <a:buFont typeface="Arial" pitchFamily="34" charset="0"/>
              <a:buChar char="•"/>
              <a:defRPr/>
            </a:pPr>
            <a:r>
              <a:rPr kumimoji="0" lang="en-US" sz="18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Şu</a:t>
            </a:r>
            <a:r>
              <a:rPr kumimoji="0" lang="en-US" sz="18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anda</a:t>
            </a:r>
            <a:r>
              <a:rPr kumimoji="0" lang="en-US" sz="18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üretimde</a:t>
            </a:r>
            <a:r>
              <a:rPr kumimoji="0" lang="en-US" sz="18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 </a:t>
            </a:r>
            <a:r>
              <a:rPr kumimoji="0" lang="en-US" sz="18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geliştirme</a:t>
            </a:r>
            <a:r>
              <a:rPr kumimoji="0" lang="en-US" sz="18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tr-TR" sz="18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çalışması </a:t>
            </a:r>
            <a:r>
              <a:rPr kumimoji="0" lang="en-US" sz="18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gerekli</a:t>
            </a:r>
            <a:r>
              <a:rPr kumimoji="0" lang="en-US" sz="18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srgbClr val="3F4444"/>
                </a:solidFill>
                <a:effectLst/>
                <a:uLnTx/>
                <a:uFillTx/>
                <a:latin typeface="Arial" pitchFamily="34" charset="0"/>
                <a:ea typeface="+mn-ea"/>
                <a:cs typeface="Arial" pitchFamily="34" charset="0"/>
              </a:rPr>
              <a:t>değil</a:t>
            </a:r>
            <a:r>
              <a:rPr kumimoji="0" lang="en-US" sz="1800" b="0" i="0" u="none" strike="noStrike" kern="1200" cap="none" spc="0" normalizeH="0" baseline="0" noProof="0" dirty="0">
                <a:ln>
                  <a:noFill/>
                </a:ln>
                <a:solidFill>
                  <a:srgbClr val="3F4444"/>
                </a:solidFill>
                <a:effectLst/>
                <a:uLnTx/>
                <a:uFillTx/>
                <a:latin typeface="Arial" pitchFamily="34" charset="0"/>
                <a:ea typeface="+mn-ea"/>
                <a:cs typeface="Arial" pitchFamily="34" charset="0"/>
              </a:rPr>
              <a:t> </a:t>
            </a:r>
            <a:endParaRPr kumimoji="0" lang="en-US" sz="1800" b="0" i="0" u="none" strike="noStrike" kern="1200" cap="none" spc="0" normalizeH="0" baseline="0" noProof="0" dirty="0">
              <a:ln>
                <a:noFill/>
              </a:ln>
              <a:solidFill>
                <a:srgbClr val="FF0000"/>
              </a:solidFill>
              <a:effectLst/>
              <a:uLnTx/>
              <a:uFillTx/>
              <a:latin typeface="Arial" pitchFamily="34" charset="0"/>
              <a:ea typeface="+mn-ea"/>
              <a:cs typeface="Arial" pitchFamily="34" charset="0"/>
            </a:endParaRPr>
          </a:p>
          <a:p>
            <a:pPr marL="342900" indent="-342900" algn="l">
              <a:lnSpc>
                <a:spcPct val="120000"/>
              </a:lnSpc>
              <a:buFont typeface="Arial" pitchFamily="34" charset="0"/>
              <a:buChar char="•"/>
              <a:defRPr/>
            </a:pPr>
            <a:endParaRPr lang="en-US" sz="1700" b="0" dirty="0"/>
          </a:p>
          <a:p>
            <a:endParaRPr lang="en-US" dirty="0"/>
          </a:p>
          <a:p>
            <a:r>
              <a:rPr lang="en-US" sz="2100" dirty="0"/>
              <a:t>M60</a:t>
            </a:r>
            <a:r>
              <a:rPr lang="tr-TR" sz="2100" dirty="0"/>
              <a:t>A3</a:t>
            </a:r>
            <a:r>
              <a:rPr lang="en-US" sz="2100" dirty="0"/>
              <a:t> </a:t>
            </a:r>
            <a:r>
              <a:rPr lang="tr-TR" sz="2100" dirty="0"/>
              <a:t>Hız Azaltanlar</a:t>
            </a:r>
            <a:endParaRPr lang="en-US" sz="2100" dirty="0"/>
          </a:p>
          <a:p>
            <a:pPr marL="342900" indent="-342900" algn="l">
              <a:lnSpc>
                <a:spcPct val="120000"/>
              </a:lnSpc>
              <a:buFont typeface="Arial" pitchFamily="34" charset="0"/>
              <a:buChar char="•"/>
              <a:defRPr/>
            </a:pPr>
            <a:r>
              <a:rPr lang="en-US" b="0" dirty="0"/>
              <a:t>M60</a:t>
            </a:r>
            <a:r>
              <a:rPr lang="tr-TR" b="0" dirty="0"/>
              <a:t>A3</a:t>
            </a:r>
            <a:r>
              <a:rPr lang="en-US" b="0" dirty="0"/>
              <a:t> </a:t>
            </a:r>
            <a:r>
              <a:rPr lang="en-US" b="0" dirty="0" err="1"/>
              <a:t>tankındaki</a:t>
            </a:r>
            <a:r>
              <a:rPr lang="en-US" b="0" dirty="0"/>
              <a:t> </a:t>
            </a:r>
            <a:r>
              <a:rPr lang="en-US" b="0" dirty="0" err="1"/>
              <a:t>performansı</a:t>
            </a:r>
            <a:r>
              <a:rPr lang="en-US" b="0" dirty="0"/>
              <a:t> optimize </a:t>
            </a:r>
            <a:r>
              <a:rPr lang="en-US" b="0" dirty="0" err="1"/>
              <a:t>etmek</a:t>
            </a:r>
            <a:r>
              <a:rPr lang="en-US" b="0" dirty="0"/>
              <a:t> </a:t>
            </a:r>
            <a:r>
              <a:rPr lang="en-US" b="0" dirty="0" err="1"/>
              <a:t>ve</a:t>
            </a:r>
            <a:r>
              <a:rPr lang="en-US" b="0" dirty="0"/>
              <a:t> "</a:t>
            </a:r>
            <a:r>
              <a:rPr lang="tr-TR" b="0" dirty="0" err="1"/>
              <a:t>drop</a:t>
            </a:r>
            <a:r>
              <a:rPr lang="tr-TR" b="0" dirty="0"/>
              <a:t>-in</a:t>
            </a:r>
            <a:r>
              <a:rPr lang="en-US" b="0" dirty="0"/>
              <a:t>" </a:t>
            </a:r>
            <a:r>
              <a:rPr lang="en-US" b="0" dirty="0" err="1"/>
              <a:t>çözümünü</a:t>
            </a:r>
            <a:r>
              <a:rPr lang="en-US" b="0" dirty="0"/>
              <a:t> </a:t>
            </a:r>
            <a:r>
              <a:rPr lang="en-US" b="0" dirty="0" err="1"/>
              <a:t>etkinleştirmek</a:t>
            </a:r>
            <a:r>
              <a:rPr lang="en-US" b="0" dirty="0"/>
              <a:t> </a:t>
            </a:r>
            <a:r>
              <a:rPr lang="en-US" b="0" dirty="0" err="1"/>
              <a:t>için</a:t>
            </a:r>
            <a:r>
              <a:rPr lang="en-US" b="0" dirty="0"/>
              <a:t> </a:t>
            </a:r>
            <a:r>
              <a:rPr lang="en-US" b="0" dirty="0" err="1"/>
              <a:t>tasarlanm</a:t>
            </a:r>
            <a:r>
              <a:rPr lang="tr-TR" b="0" dirty="0"/>
              <a:t>alı</a:t>
            </a:r>
            <a:endParaRPr lang="en-US" b="0" dirty="0"/>
          </a:p>
          <a:p>
            <a:pPr marL="342900" indent="-342900" algn="l">
              <a:lnSpc>
                <a:spcPct val="120000"/>
              </a:lnSpc>
              <a:buFont typeface="Arial" pitchFamily="34" charset="0"/>
              <a:buChar char="•"/>
              <a:defRPr/>
            </a:pPr>
            <a:r>
              <a:rPr lang="en-US" b="0" dirty="0" err="1"/>
              <a:t>Yerel</a:t>
            </a:r>
            <a:r>
              <a:rPr lang="en-US" b="0" dirty="0"/>
              <a:t> </a:t>
            </a:r>
            <a:r>
              <a:rPr lang="en-US" b="0" dirty="0" err="1"/>
              <a:t>tasarım</a:t>
            </a:r>
            <a:r>
              <a:rPr lang="en-US" b="0" dirty="0"/>
              <a:t> </a:t>
            </a:r>
            <a:r>
              <a:rPr lang="en-US" b="0" dirty="0" err="1"/>
              <a:t>ve</a:t>
            </a:r>
            <a:r>
              <a:rPr lang="en-US" b="0" dirty="0"/>
              <a:t> </a:t>
            </a:r>
            <a:r>
              <a:rPr lang="en-US" b="0" dirty="0" err="1"/>
              <a:t>üretim</a:t>
            </a:r>
            <a:r>
              <a:rPr lang="tr-TR" b="0" dirty="0"/>
              <a:t> mümkün</a:t>
            </a:r>
            <a:endParaRPr lang="en-US" dirty="0"/>
          </a:p>
        </p:txBody>
      </p:sp>
    </p:spTree>
    <p:extLst>
      <p:ext uri="{BB962C8B-B14F-4D97-AF65-F5344CB8AC3E}">
        <p14:creationId xmlns:p14="http://schemas.microsoft.com/office/powerpoint/2010/main" val="1092046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M60A3 Modernizasyonu - Güç Grubu</a:t>
            </a:r>
          </a:p>
        </p:txBody>
      </p:sp>
      <p:sp>
        <p:nvSpPr>
          <p:cNvPr id="11" name="Slide Number Placeholder 5">
            <a:extLst>
              <a:ext uri="{FF2B5EF4-FFF2-40B4-BE49-F238E27FC236}">
                <a16:creationId xmlns:a16="http://schemas.microsoft.com/office/drawing/2014/main" id="{49C0B8FE-13B4-4B3A-80BB-D84C44F77F84}"/>
              </a:ext>
            </a:extLst>
          </p:cNvPr>
          <p:cNvSpPr txBox="1">
            <a:spLocks/>
          </p:cNvSpPr>
          <p:nvPr/>
        </p:nvSpPr>
        <p:spPr>
          <a:xfrm>
            <a:off x="599090" y="1150288"/>
            <a:ext cx="0" cy="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14">
            <a:extLst>
              <a:ext uri="{FF2B5EF4-FFF2-40B4-BE49-F238E27FC236}">
                <a16:creationId xmlns:a16="http://schemas.microsoft.com/office/drawing/2014/main" id="{5AA3F1B9-A2C9-45D4-9FE3-1679C425D318}"/>
              </a:ext>
            </a:extLst>
          </p:cNvPr>
          <p:cNvPicPr>
            <a:picLocks noChangeAspect="1"/>
          </p:cNvPicPr>
          <p:nvPr/>
        </p:nvPicPr>
        <p:blipFill>
          <a:blip r:embed="rId3"/>
          <a:stretch>
            <a:fillRect/>
          </a:stretch>
        </p:blipFill>
        <p:spPr>
          <a:xfrm>
            <a:off x="10205813" y="196506"/>
            <a:ext cx="1501717" cy="639620"/>
          </a:xfrm>
          <a:prstGeom prst="rect">
            <a:avLst/>
          </a:prstGeom>
        </p:spPr>
      </p:pic>
      <p:pic>
        <p:nvPicPr>
          <p:cNvPr id="16" name="Picture 15">
            <a:extLst>
              <a:ext uri="{FF2B5EF4-FFF2-40B4-BE49-F238E27FC236}">
                <a16:creationId xmlns:a16="http://schemas.microsoft.com/office/drawing/2014/main" id="{76EFA1FF-DDBA-45B7-8AB5-8BC3E0FA2DB8}"/>
              </a:ext>
            </a:extLst>
          </p:cNvPr>
          <p:cNvPicPr>
            <a:picLocks noChangeAspect="1"/>
          </p:cNvPicPr>
          <p:nvPr/>
        </p:nvPicPr>
        <p:blipFill>
          <a:blip r:embed="rId4"/>
          <a:stretch>
            <a:fillRect/>
          </a:stretch>
        </p:blipFill>
        <p:spPr>
          <a:xfrm>
            <a:off x="1828801" y="1467167"/>
            <a:ext cx="2961715" cy="4624672"/>
          </a:xfrm>
          <a:prstGeom prst="rect">
            <a:avLst/>
          </a:prstGeom>
        </p:spPr>
      </p:pic>
      <p:pic>
        <p:nvPicPr>
          <p:cNvPr id="17" name="Picture 16">
            <a:extLst>
              <a:ext uri="{FF2B5EF4-FFF2-40B4-BE49-F238E27FC236}">
                <a16:creationId xmlns:a16="http://schemas.microsoft.com/office/drawing/2014/main" id="{84745F29-239F-40C1-8197-5B2565839744}"/>
              </a:ext>
            </a:extLst>
          </p:cNvPr>
          <p:cNvPicPr>
            <a:picLocks noChangeAspect="1"/>
          </p:cNvPicPr>
          <p:nvPr/>
        </p:nvPicPr>
        <p:blipFill>
          <a:blip r:embed="rId5"/>
          <a:stretch>
            <a:fillRect/>
          </a:stretch>
        </p:blipFill>
        <p:spPr>
          <a:xfrm>
            <a:off x="7593724" y="1670634"/>
            <a:ext cx="3134844" cy="4508710"/>
          </a:xfrm>
          <a:prstGeom prst="rect">
            <a:avLst/>
          </a:prstGeom>
        </p:spPr>
      </p:pic>
      <p:sp>
        <p:nvSpPr>
          <p:cNvPr id="18" name="TextBox 17">
            <a:extLst>
              <a:ext uri="{FF2B5EF4-FFF2-40B4-BE49-F238E27FC236}">
                <a16:creationId xmlns:a16="http://schemas.microsoft.com/office/drawing/2014/main" id="{8ABB2ABC-395E-4C05-8F91-AF0E81B4E6D0}"/>
              </a:ext>
            </a:extLst>
          </p:cNvPr>
          <p:cNvSpPr txBox="1"/>
          <p:nvPr/>
        </p:nvSpPr>
        <p:spPr>
          <a:xfrm>
            <a:off x="5270922" y="5504808"/>
            <a:ext cx="1900914" cy="338554"/>
          </a:xfrm>
          <a:prstGeom prst="rect">
            <a:avLst/>
          </a:prstGeom>
          <a:solidFill>
            <a:schemeClr val="accent1">
              <a:lumMod val="40000"/>
              <a:lumOff val="60000"/>
            </a:schemeClr>
          </a:solidFill>
          <a:ln>
            <a:solidFill>
              <a:schemeClr val="accent1">
                <a:lumMod val="50000"/>
              </a:schemeClr>
            </a:solidFill>
          </a:ln>
        </p:spPr>
        <p:txBody>
          <a:bodyPr wrap="square" rtlCol="0">
            <a:spAutoFit/>
          </a:bodyPr>
          <a:lstStyle/>
          <a:p>
            <a:pPr algn="ctr"/>
            <a:r>
              <a:rPr lang="en-US" sz="1600" b="1" dirty="0">
                <a:solidFill>
                  <a:schemeClr val="accent1">
                    <a:lumMod val="50000"/>
                  </a:schemeClr>
                </a:solidFill>
              </a:rPr>
              <a:t>X1100-5A4</a:t>
            </a:r>
            <a:r>
              <a:rPr lang="en-US" sz="1600" dirty="0">
                <a:solidFill>
                  <a:schemeClr val="accent1">
                    <a:lumMod val="50000"/>
                  </a:schemeClr>
                </a:solidFill>
              </a:rPr>
              <a:t> </a:t>
            </a:r>
          </a:p>
        </p:txBody>
      </p:sp>
      <p:cxnSp>
        <p:nvCxnSpPr>
          <p:cNvPr id="19" name="Straight Arrow Connector 18">
            <a:extLst>
              <a:ext uri="{FF2B5EF4-FFF2-40B4-BE49-F238E27FC236}">
                <a16:creationId xmlns:a16="http://schemas.microsoft.com/office/drawing/2014/main" id="{C214FD4E-45B3-42BE-ABCB-DD96E4C96E6D}"/>
              </a:ext>
            </a:extLst>
          </p:cNvPr>
          <p:cNvCxnSpPr>
            <a:stCxn id="18" idx="3"/>
          </p:cNvCxnSpPr>
          <p:nvPr/>
        </p:nvCxnSpPr>
        <p:spPr>
          <a:xfrm flipV="1">
            <a:off x="7171836" y="5548617"/>
            <a:ext cx="609600" cy="125468"/>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AD8CD2C-0A52-47C1-A3BE-6C531177094F}"/>
              </a:ext>
            </a:extLst>
          </p:cNvPr>
          <p:cNvCxnSpPr>
            <a:stCxn id="18" idx="1"/>
          </p:cNvCxnSpPr>
          <p:nvPr/>
        </p:nvCxnSpPr>
        <p:spPr>
          <a:xfrm flipH="1" flipV="1">
            <a:off x="4657236" y="5472415"/>
            <a:ext cx="613686" cy="20167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8632C49-3E9A-45EE-8B51-DA24FAE1E780}"/>
              </a:ext>
            </a:extLst>
          </p:cNvPr>
          <p:cNvSpPr txBox="1"/>
          <p:nvPr/>
        </p:nvSpPr>
        <p:spPr>
          <a:xfrm>
            <a:off x="5323656" y="1575292"/>
            <a:ext cx="1848180" cy="338554"/>
          </a:xfrm>
          <a:prstGeom prst="rect">
            <a:avLst/>
          </a:prstGeom>
          <a:solidFill>
            <a:schemeClr val="accent1">
              <a:lumMod val="40000"/>
              <a:lumOff val="60000"/>
            </a:schemeClr>
          </a:solidFill>
          <a:ln>
            <a:solidFill>
              <a:schemeClr val="accent1">
                <a:lumMod val="50000"/>
              </a:schemeClr>
            </a:solidFill>
          </a:ln>
        </p:spPr>
        <p:txBody>
          <a:bodyPr wrap="square" rtlCol="0">
            <a:spAutoFit/>
          </a:bodyPr>
          <a:lstStyle/>
          <a:p>
            <a:pPr algn="ctr"/>
            <a:r>
              <a:rPr lang="en-US" sz="1600" b="1" dirty="0">
                <a:solidFill>
                  <a:schemeClr val="accent1">
                    <a:lumMod val="50000"/>
                  </a:schemeClr>
                </a:solidFill>
              </a:rPr>
              <a:t>AVDS 1700-9A</a:t>
            </a:r>
            <a:r>
              <a:rPr lang="en-US" sz="1600" dirty="0">
                <a:solidFill>
                  <a:schemeClr val="accent1">
                    <a:lumMod val="50000"/>
                  </a:schemeClr>
                </a:solidFill>
              </a:rPr>
              <a:t> </a:t>
            </a:r>
          </a:p>
        </p:txBody>
      </p:sp>
      <p:cxnSp>
        <p:nvCxnSpPr>
          <p:cNvPr id="22" name="Straight Arrow Connector 21">
            <a:extLst>
              <a:ext uri="{FF2B5EF4-FFF2-40B4-BE49-F238E27FC236}">
                <a16:creationId xmlns:a16="http://schemas.microsoft.com/office/drawing/2014/main" id="{5727D9F7-63F9-4BBF-A185-05A12D49C6D5}"/>
              </a:ext>
            </a:extLst>
          </p:cNvPr>
          <p:cNvCxnSpPr>
            <a:cxnSpLocks/>
            <a:stCxn id="21" idx="3"/>
          </p:cNvCxnSpPr>
          <p:nvPr/>
        </p:nvCxnSpPr>
        <p:spPr>
          <a:xfrm>
            <a:off x="7171836" y="1744569"/>
            <a:ext cx="749558" cy="351919"/>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3853FD-D911-4124-8BEC-DA1201812BC4}"/>
              </a:ext>
            </a:extLst>
          </p:cNvPr>
          <p:cNvCxnSpPr>
            <a:cxnSpLocks/>
            <a:stCxn id="21" idx="1"/>
          </p:cNvCxnSpPr>
          <p:nvPr/>
        </p:nvCxnSpPr>
        <p:spPr>
          <a:xfrm flipH="1">
            <a:off x="4416196" y="1744569"/>
            <a:ext cx="907460" cy="29971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BA3B2F8-6659-4BEF-80B5-92726ABB5CEF}"/>
              </a:ext>
            </a:extLst>
          </p:cNvPr>
          <p:cNvSpPr txBox="1"/>
          <p:nvPr/>
        </p:nvSpPr>
        <p:spPr>
          <a:xfrm>
            <a:off x="5343036" y="4560959"/>
            <a:ext cx="1828800" cy="338554"/>
          </a:xfrm>
          <a:prstGeom prst="rect">
            <a:avLst/>
          </a:prstGeom>
          <a:solidFill>
            <a:schemeClr val="tx1">
              <a:lumMod val="20000"/>
              <a:lumOff val="80000"/>
            </a:schemeClr>
          </a:solidFill>
          <a:ln>
            <a:solidFill>
              <a:schemeClr val="tx1"/>
            </a:solidFill>
          </a:ln>
        </p:spPr>
        <p:txBody>
          <a:bodyPr wrap="square" rtlCol="0">
            <a:spAutoFit/>
          </a:bodyPr>
          <a:lstStyle/>
          <a:p>
            <a:pPr algn="ctr"/>
            <a:r>
              <a:rPr lang="en-US" sz="1600" b="1" dirty="0"/>
              <a:t>Transfer </a:t>
            </a:r>
            <a:r>
              <a:rPr lang="tr-TR" sz="1600" b="1" dirty="0"/>
              <a:t>Kutusu</a:t>
            </a:r>
            <a:endParaRPr lang="en-US" sz="1600" dirty="0"/>
          </a:p>
        </p:txBody>
      </p:sp>
      <p:cxnSp>
        <p:nvCxnSpPr>
          <p:cNvPr id="25" name="Straight Arrow Connector 24">
            <a:extLst>
              <a:ext uri="{FF2B5EF4-FFF2-40B4-BE49-F238E27FC236}">
                <a16:creationId xmlns:a16="http://schemas.microsoft.com/office/drawing/2014/main" id="{D2F22A82-EB7F-4194-A36D-F3384E4A04FA}"/>
              </a:ext>
            </a:extLst>
          </p:cNvPr>
          <p:cNvCxnSpPr>
            <a:stCxn id="24" idx="1"/>
          </p:cNvCxnSpPr>
          <p:nvPr/>
        </p:nvCxnSpPr>
        <p:spPr>
          <a:xfrm flipH="1" flipV="1">
            <a:off x="4333316" y="4590700"/>
            <a:ext cx="1009720" cy="1395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F26828-4B78-4BC9-870E-F12A476264BD}"/>
              </a:ext>
            </a:extLst>
          </p:cNvPr>
          <p:cNvSpPr txBox="1"/>
          <p:nvPr/>
        </p:nvSpPr>
        <p:spPr>
          <a:xfrm>
            <a:off x="5343036" y="2305367"/>
            <a:ext cx="1828800" cy="338554"/>
          </a:xfrm>
          <a:prstGeom prst="rect">
            <a:avLst/>
          </a:prstGeom>
          <a:solidFill>
            <a:schemeClr val="tx1">
              <a:lumMod val="20000"/>
              <a:lumOff val="80000"/>
            </a:schemeClr>
          </a:solidFill>
          <a:ln>
            <a:solidFill>
              <a:schemeClr val="tx1"/>
            </a:solidFill>
          </a:ln>
        </p:spPr>
        <p:txBody>
          <a:bodyPr wrap="square" rtlCol="0">
            <a:spAutoFit/>
          </a:bodyPr>
          <a:lstStyle/>
          <a:p>
            <a:pPr algn="ctr"/>
            <a:r>
              <a:rPr lang="tr-TR" sz="1600" b="1" dirty="0"/>
              <a:t>Yağ Soğutucular</a:t>
            </a:r>
            <a:endParaRPr lang="en-US" sz="1600" dirty="0"/>
          </a:p>
        </p:txBody>
      </p:sp>
      <p:cxnSp>
        <p:nvCxnSpPr>
          <p:cNvPr id="32" name="Straight Arrow Connector 31">
            <a:extLst>
              <a:ext uri="{FF2B5EF4-FFF2-40B4-BE49-F238E27FC236}">
                <a16:creationId xmlns:a16="http://schemas.microsoft.com/office/drawing/2014/main" id="{B0AF0B36-065F-4016-B969-B91B0FFECDB0}"/>
              </a:ext>
            </a:extLst>
          </p:cNvPr>
          <p:cNvCxnSpPr>
            <a:stCxn id="27" idx="3"/>
          </p:cNvCxnSpPr>
          <p:nvPr/>
        </p:nvCxnSpPr>
        <p:spPr>
          <a:xfrm>
            <a:off x="7171836" y="2474644"/>
            <a:ext cx="819080" cy="571677"/>
          </a:xfrm>
          <a:prstGeom prst="straightConnector1">
            <a:avLst/>
          </a:prstGeom>
          <a:ln w="28575">
            <a:solidFill>
              <a:srgbClr val="125FAB"/>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38938B3-A895-49BC-9194-B22FC546AEA9}"/>
              </a:ext>
            </a:extLst>
          </p:cNvPr>
          <p:cNvCxnSpPr>
            <a:stCxn id="27" idx="1"/>
          </p:cNvCxnSpPr>
          <p:nvPr/>
        </p:nvCxnSpPr>
        <p:spPr>
          <a:xfrm flipH="1">
            <a:off x="4180916" y="2474644"/>
            <a:ext cx="1162120" cy="507087"/>
          </a:xfrm>
          <a:prstGeom prst="straightConnector1">
            <a:avLst/>
          </a:prstGeom>
          <a:ln w="28575">
            <a:solidFill>
              <a:srgbClr val="125FAB"/>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CDAE7DA-9DCC-4C3C-B445-F49052D7C441}"/>
              </a:ext>
            </a:extLst>
          </p:cNvPr>
          <p:cNvSpPr txBox="1"/>
          <p:nvPr/>
        </p:nvSpPr>
        <p:spPr>
          <a:xfrm>
            <a:off x="7951269" y="6223153"/>
            <a:ext cx="2777299" cy="400110"/>
          </a:xfrm>
          <a:prstGeom prst="rect">
            <a:avLst/>
          </a:prstGeom>
          <a:noFill/>
        </p:spPr>
        <p:txBody>
          <a:bodyPr wrap="none" rtlCol="0">
            <a:spAutoFit/>
          </a:bodyPr>
          <a:lstStyle/>
          <a:p>
            <a:r>
              <a:rPr lang="en-US" sz="2000" b="1" dirty="0">
                <a:solidFill>
                  <a:srgbClr val="3F4444"/>
                </a:solidFill>
              </a:rPr>
              <a:t>M60 </a:t>
            </a:r>
            <a:r>
              <a:rPr lang="tr-TR" sz="2000" b="1" dirty="0">
                <a:solidFill>
                  <a:srgbClr val="3F4444"/>
                </a:solidFill>
              </a:rPr>
              <a:t>Güç Grubu Çözümü</a:t>
            </a:r>
            <a:endParaRPr lang="en-US" sz="2000" b="1" dirty="0">
              <a:solidFill>
                <a:srgbClr val="3F4444"/>
              </a:solidFill>
            </a:endParaRPr>
          </a:p>
        </p:txBody>
      </p:sp>
      <p:sp>
        <p:nvSpPr>
          <p:cNvPr id="36" name="TextBox 35">
            <a:extLst>
              <a:ext uri="{FF2B5EF4-FFF2-40B4-BE49-F238E27FC236}">
                <a16:creationId xmlns:a16="http://schemas.microsoft.com/office/drawing/2014/main" id="{6106DC95-46C1-4D77-B41F-83EB810E6422}"/>
              </a:ext>
            </a:extLst>
          </p:cNvPr>
          <p:cNvSpPr txBox="1"/>
          <p:nvPr/>
        </p:nvSpPr>
        <p:spPr>
          <a:xfrm>
            <a:off x="1842109" y="6223153"/>
            <a:ext cx="3147336" cy="400110"/>
          </a:xfrm>
          <a:prstGeom prst="rect">
            <a:avLst/>
          </a:prstGeom>
          <a:noFill/>
        </p:spPr>
        <p:txBody>
          <a:bodyPr wrap="none" rtlCol="0">
            <a:spAutoFit/>
          </a:bodyPr>
          <a:lstStyle/>
          <a:p>
            <a:r>
              <a:rPr lang="tr-TR" sz="2000" b="1" dirty="0">
                <a:solidFill>
                  <a:srgbClr val="3F4444"/>
                </a:solidFill>
              </a:rPr>
              <a:t>Yeni Nesil Fırtına Güç Grubu</a:t>
            </a:r>
            <a:endParaRPr lang="en-US" sz="2000" b="1" dirty="0">
              <a:solidFill>
                <a:srgbClr val="3F4444"/>
              </a:solidFill>
            </a:endParaRPr>
          </a:p>
        </p:txBody>
      </p:sp>
    </p:spTree>
    <p:extLst>
      <p:ext uri="{BB962C8B-B14F-4D97-AF65-F5344CB8AC3E}">
        <p14:creationId xmlns:p14="http://schemas.microsoft.com/office/powerpoint/2010/main" val="365844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M60A3 Modernizasyonu - Güç Grubu</a:t>
            </a:r>
          </a:p>
        </p:txBody>
      </p:sp>
      <p:sp>
        <p:nvSpPr>
          <p:cNvPr id="11" name="Slide Number Placeholder 5">
            <a:extLst>
              <a:ext uri="{FF2B5EF4-FFF2-40B4-BE49-F238E27FC236}">
                <a16:creationId xmlns:a16="http://schemas.microsoft.com/office/drawing/2014/main" id="{49C0B8FE-13B4-4B3A-80BB-D84C44F77F84}"/>
              </a:ext>
            </a:extLst>
          </p:cNvPr>
          <p:cNvSpPr txBox="1">
            <a:spLocks/>
          </p:cNvSpPr>
          <p:nvPr/>
        </p:nvSpPr>
        <p:spPr>
          <a:xfrm>
            <a:off x="599090" y="1150288"/>
            <a:ext cx="0" cy="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14">
            <a:extLst>
              <a:ext uri="{FF2B5EF4-FFF2-40B4-BE49-F238E27FC236}">
                <a16:creationId xmlns:a16="http://schemas.microsoft.com/office/drawing/2014/main" id="{5AA3F1B9-A2C9-45D4-9FE3-1679C425D318}"/>
              </a:ext>
            </a:extLst>
          </p:cNvPr>
          <p:cNvPicPr>
            <a:picLocks noChangeAspect="1"/>
          </p:cNvPicPr>
          <p:nvPr/>
        </p:nvPicPr>
        <p:blipFill>
          <a:blip r:embed="rId3"/>
          <a:stretch>
            <a:fillRect/>
          </a:stretch>
        </p:blipFill>
        <p:spPr>
          <a:xfrm>
            <a:off x="10205813" y="196506"/>
            <a:ext cx="1501717" cy="639620"/>
          </a:xfrm>
          <a:prstGeom prst="rect">
            <a:avLst/>
          </a:prstGeom>
        </p:spPr>
      </p:pic>
      <p:sp>
        <p:nvSpPr>
          <p:cNvPr id="26" name="Slide Number Placeholder 5">
            <a:extLst>
              <a:ext uri="{FF2B5EF4-FFF2-40B4-BE49-F238E27FC236}">
                <a16:creationId xmlns:a16="http://schemas.microsoft.com/office/drawing/2014/main" id="{8A8E27EE-8B02-4403-84EE-FDF0CA5AE7E4}"/>
              </a:ext>
            </a:extLst>
          </p:cNvPr>
          <p:cNvSpPr txBox="1">
            <a:spLocks/>
          </p:cNvSpPr>
          <p:nvPr/>
        </p:nvSpPr>
        <p:spPr>
          <a:xfrm>
            <a:off x="409904" y="851338"/>
            <a:ext cx="0" cy="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28" name="Picture 27">
            <a:extLst>
              <a:ext uri="{FF2B5EF4-FFF2-40B4-BE49-F238E27FC236}">
                <a16:creationId xmlns:a16="http://schemas.microsoft.com/office/drawing/2014/main" id="{DC59ACB3-9F6D-48D9-8F45-CD80F295D04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3772" y="1588726"/>
            <a:ext cx="3529235" cy="3539822"/>
          </a:xfrm>
          <a:prstGeom prst="rect">
            <a:avLst/>
          </a:prstGeom>
        </p:spPr>
      </p:pic>
      <p:pic>
        <p:nvPicPr>
          <p:cNvPr id="29" name="Picture 28">
            <a:extLst>
              <a:ext uri="{FF2B5EF4-FFF2-40B4-BE49-F238E27FC236}">
                <a16:creationId xmlns:a16="http://schemas.microsoft.com/office/drawing/2014/main" id="{AF611CEB-8622-49EF-AA16-38AD219288D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43568" y="1713881"/>
            <a:ext cx="3163674" cy="1730407"/>
          </a:xfrm>
          <a:prstGeom prst="rect">
            <a:avLst/>
          </a:prstGeom>
        </p:spPr>
      </p:pic>
      <p:pic>
        <p:nvPicPr>
          <p:cNvPr id="30" name="Picture 29">
            <a:extLst>
              <a:ext uri="{FF2B5EF4-FFF2-40B4-BE49-F238E27FC236}">
                <a16:creationId xmlns:a16="http://schemas.microsoft.com/office/drawing/2014/main" id="{89A75C07-FB52-4607-AFDF-E0AD598489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46914" y="4545783"/>
            <a:ext cx="2960327" cy="1616829"/>
          </a:xfrm>
          <a:prstGeom prst="rect">
            <a:avLst/>
          </a:prstGeom>
        </p:spPr>
      </p:pic>
      <p:pic>
        <p:nvPicPr>
          <p:cNvPr id="31" name="Picture 30">
            <a:extLst>
              <a:ext uri="{FF2B5EF4-FFF2-40B4-BE49-F238E27FC236}">
                <a16:creationId xmlns:a16="http://schemas.microsoft.com/office/drawing/2014/main" id="{51DDFA4B-E223-4750-A11C-4E0349C5851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32940" y="1404281"/>
            <a:ext cx="2638949" cy="2553676"/>
          </a:xfrm>
          <a:prstGeom prst="rect">
            <a:avLst/>
          </a:prstGeom>
        </p:spPr>
      </p:pic>
      <p:sp>
        <p:nvSpPr>
          <p:cNvPr id="35" name="TextBox 34">
            <a:extLst>
              <a:ext uri="{FF2B5EF4-FFF2-40B4-BE49-F238E27FC236}">
                <a16:creationId xmlns:a16="http://schemas.microsoft.com/office/drawing/2014/main" id="{8A9E35BC-8166-4A34-878F-91C01B698A61}"/>
              </a:ext>
            </a:extLst>
          </p:cNvPr>
          <p:cNvSpPr txBox="1"/>
          <p:nvPr/>
        </p:nvSpPr>
        <p:spPr>
          <a:xfrm>
            <a:off x="816935" y="5269274"/>
            <a:ext cx="2023731" cy="1169551"/>
          </a:xfrm>
          <a:prstGeom prst="rect">
            <a:avLst/>
          </a:prstGeom>
          <a:noFill/>
        </p:spPr>
        <p:txBody>
          <a:bodyPr wrap="square" rtlCol="0">
            <a:spAutoFit/>
          </a:bodyPr>
          <a:lstStyle/>
          <a:p>
            <a:pPr algn="ctr"/>
            <a:r>
              <a:rPr lang="tr-TR" sz="1400" dirty="0"/>
              <a:t>Güç Grubunun gövdeye, yakıt tanklarına, üst kapağa hiçbir etkisi yoktur. </a:t>
            </a:r>
            <a:endParaRPr lang="en-US" sz="800" i="1" dirty="0">
              <a:solidFill>
                <a:srgbClr val="3F4444"/>
              </a:solidFill>
            </a:endParaRPr>
          </a:p>
          <a:p>
            <a:pPr algn="ctr"/>
            <a:r>
              <a:rPr lang="en-US" sz="1400" b="1" i="1" dirty="0">
                <a:solidFill>
                  <a:srgbClr val="3F4444"/>
                </a:solidFill>
              </a:rPr>
              <a:t>“DROP-IN” </a:t>
            </a:r>
            <a:r>
              <a:rPr lang="tr-TR" sz="1400" b="1" i="1" dirty="0">
                <a:solidFill>
                  <a:srgbClr val="3F4444"/>
                </a:solidFill>
              </a:rPr>
              <a:t>Çözüm</a:t>
            </a:r>
            <a:endParaRPr lang="en-US" sz="1400" b="1" i="1" dirty="0">
              <a:solidFill>
                <a:srgbClr val="3F4444"/>
              </a:solidFill>
            </a:endParaRPr>
          </a:p>
        </p:txBody>
      </p:sp>
      <p:sp>
        <p:nvSpPr>
          <p:cNvPr id="37" name="TextBox 36">
            <a:extLst>
              <a:ext uri="{FF2B5EF4-FFF2-40B4-BE49-F238E27FC236}">
                <a16:creationId xmlns:a16="http://schemas.microsoft.com/office/drawing/2014/main" id="{E6FCEF0A-0402-48DB-9B11-52AB7F91B995}"/>
              </a:ext>
            </a:extLst>
          </p:cNvPr>
          <p:cNvSpPr txBox="1"/>
          <p:nvPr/>
        </p:nvSpPr>
        <p:spPr>
          <a:xfrm>
            <a:off x="4313539" y="3564148"/>
            <a:ext cx="2023731" cy="738664"/>
          </a:xfrm>
          <a:prstGeom prst="rect">
            <a:avLst/>
          </a:prstGeom>
          <a:noFill/>
        </p:spPr>
        <p:txBody>
          <a:bodyPr wrap="square" rtlCol="0">
            <a:spAutoFit/>
          </a:bodyPr>
          <a:lstStyle/>
          <a:p>
            <a:pPr algn="ctr"/>
            <a:r>
              <a:rPr lang="tr-TR" sz="1400" dirty="0"/>
              <a:t>Optimize edilmiş soğutma sistemi @ 1200hp </a:t>
            </a:r>
            <a:endParaRPr lang="en-US" sz="1400" i="1" dirty="0">
              <a:solidFill>
                <a:srgbClr val="3F4444"/>
              </a:solidFill>
            </a:endParaRPr>
          </a:p>
        </p:txBody>
      </p:sp>
      <p:pic>
        <p:nvPicPr>
          <p:cNvPr id="38" name="Picture 37">
            <a:extLst>
              <a:ext uri="{FF2B5EF4-FFF2-40B4-BE49-F238E27FC236}">
                <a16:creationId xmlns:a16="http://schemas.microsoft.com/office/drawing/2014/main" id="{3A50CD13-C643-4E08-97B7-8EA186ECCAC7}"/>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26842" t="31854"/>
          <a:stretch/>
        </p:blipFill>
        <p:spPr>
          <a:xfrm>
            <a:off x="8932940" y="4429860"/>
            <a:ext cx="2647887" cy="2047718"/>
          </a:xfrm>
          <a:prstGeom prst="rect">
            <a:avLst/>
          </a:prstGeom>
        </p:spPr>
      </p:pic>
      <p:sp>
        <p:nvSpPr>
          <p:cNvPr id="39" name="TextBox 38">
            <a:extLst>
              <a:ext uri="{FF2B5EF4-FFF2-40B4-BE49-F238E27FC236}">
                <a16:creationId xmlns:a16="http://schemas.microsoft.com/office/drawing/2014/main" id="{DD21F407-950F-4F13-949D-3E15B7032788}"/>
              </a:ext>
            </a:extLst>
          </p:cNvPr>
          <p:cNvSpPr txBox="1"/>
          <p:nvPr/>
        </p:nvSpPr>
        <p:spPr>
          <a:xfrm>
            <a:off x="7291148" y="2442895"/>
            <a:ext cx="1693620" cy="738664"/>
          </a:xfrm>
          <a:prstGeom prst="rect">
            <a:avLst/>
          </a:prstGeom>
          <a:noFill/>
        </p:spPr>
        <p:txBody>
          <a:bodyPr wrap="square" rtlCol="0">
            <a:spAutoFit/>
          </a:bodyPr>
          <a:lstStyle/>
          <a:p>
            <a:pPr algn="ctr"/>
            <a:r>
              <a:rPr lang="tr-TR" sz="1400" dirty="0"/>
              <a:t>Transmisyon yağ filtresi yeniden konumlandırıldı </a:t>
            </a:r>
            <a:endParaRPr lang="en-US" sz="1400" i="1" dirty="0">
              <a:solidFill>
                <a:srgbClr val="3F4444"/>
              </a:solidFill>
            </a:endParaRPr>
          </a:p>
        </p:txBody>
      </p:sp>
      <p:sp>
        <p:nvSpPr>
          <p:cNvPr id="40" name="TextBox 39">
            <a:extLst>
              <a:ext uri="{FF2B5EF4-FFF2-40B4-BE49-F238E27FC236}">
                <a16:creationId xmlns:a16="http://schemas.microsoft.com/office/drawing/2014/main" id="{646B74BC-14BD-450E-9231-5E63C1670820}"/>
              </a:ext>
            </a:extLst>
          </p:cNvPr>
          <p:cNvSpPr txBox="1"/>
          <p:nvPr/>
        </p:nvSpPr>
        <p:spPr>
          <a:xfrm>
            <a:off x="7764114" y="5813715"/>
            <a:ext cx="1548189" cy="307777"/>
          </a:xfrm>
          <a:prstGeom prst="rect">
            <a:avLst/>
          </a:prstGeom>
          <a:noFill/>
        </p:spPr>
        <p:txBody>
          <a:bodyPr wrap="square" rtlCol="0">
            <a:spAutoFit/>
          </a:bodyPr>
          <a:lstStyle>
            <a:defPPr>
              <a:defRPr lang="en-US"/>
            </a:defPPr>
            <a:lvl1pPr algn="ctr">
              <a:defRPr sz="1400"/>
            </a:lvl1pPr>
          </a:lstStyle>
          <a:p>
            <a:r>
              <a:rPr lang="tr-TR" dirty="0"/>
              <a:t>Hız azaltanlar</a:t>
            </a:r>
            <a:endParaRPr lang="en-US" dirty="0"/>
          </a:p>
        </p:txBody>
      </p:sp>
    </p:spTree>
    <p:extLst>
      <p:ext uri="{BB962C8B-B14F-4D97-AF65-F5344CB8AC3E}">
        <p14:creationId xmlns:p14="http://schemas.microsoft.com/office/powerpoint/2010/main" val="84663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M60A3 Modernizasyonu - Güç Grubu</a:t>
            </a:r>
          </a:p>
        </p:txBody>
      </p:sp>
      <p:sp>
        <p:nvSpPr>
          <p:cNvPr id="11" name="Slide Number Placeholder 5">
            <a:extLst>
              <a:ext uri="{FF2B5EF4-FFF2-40B4-BE49-F238E27FC236}">
                <a16:creationId xmlns:a16="http://schemas.microsoft.com/office/drawing/2014/main" id="{49C0B8FE-13B4-4B3A-80BB-D84C44F77F84}"/>
              </a:ext>
            </a:extLst>
          </p:cNvPr>
          <p:cNvSpPr txBox="1">
            <a:spLocks/>
          </p:cNvSpPr>
          <p:nvPr/>
        </p:nvSpPr>
        <p:spPr>
          <a:xfrm>
            <a:off x="599090" y="1150288"/>
            <a:ext cx="0" cy="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14">
            <a:extLst>
              <a:ext uri="{FF2B5EF4-FFF2-40B4-BE49-F238E27FC236}">
                <a16:creationId xmlns:a16="http://schemas.microsoft.com/office/drawing/2014/main" id="{5AA3F1B9-A2C9-45D4-9FE3-1679C425D318}"/>
              </a:ext>
            </a:extLst>
          </p:cNvPr>
          <p:cNvPicPr>
            <a:picLocks noChangeAspect="1"/>
          </p:cNvPicPr>
          <p:nvPr/>
        </p:nvPicPr>
        <p:blipFill>
          <a:blip r:embed="rId3"/>
          <a:stretch>
            <a:fillRect/>
          </a:stretch>
        </p:blipFill>
        <p:spPr>
          <a:xfrm>
            <a:off x="10205813" y="196506"/>
            <a:ext cx="1501717" cy="639620"/>
          </a:xfrm>
          <a:prstGeom prst="rect">
            <a:avLst/>
          </a:prstGeom>
        </p:spPr>
      </p:pic>
      <p:sp>
        <p:nvSpPr>
          <p:cNvPr id="26" name="Slide Number Placeholder 5">
            <a:extLst>
              <a:ext uri="{FF2B5EF4-FFF2-40B4-BE49-F238E27FC236}">
                <a16:creationId xmlns:a16="http://schemas.microsoft.com/office/drawing/2014/main" id="{8A8E27EE-8B02-4403-84EE-FDF0CA5AE7E4}"/>
              </a:ext>
            </a:extLst>
          </p:cNvPr>
          <p:cNvSpPr txBox="1">
            <a:spLocks/>
          </p:cNvSpPr>
          <p:nvPr/>
        </p:nvSpPr>
        <p:spPr>
          <a:xfrm>
            <a:off x="409904" y="851338"/>
            <a:ext cx="0" cy="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endParaRPr lang="en-US" dirty="0"/>
          </a:p>
        </p:txBody>
      </p:sp>
      <p:sp>
        <p:nvSpPr>
          <p:cNvPr id="18" name="TextBox 17">
            <a:extLst>
              <a:ext uri="{FF2B5EF4-FFF2-40B4-BE49-F238E27FC236}">
                <a16:creationId xmlns:a16="http://schemas.microsoft.com/office/drawing/2014/main" id="{94565D0B-B6E8-43E6-B638-A1734DA1A0D4}"/>
              </a:ext>
            </a:extLst>
          </p:cNvPr>
          <p:cNvSpPr txBox="1"/>
          <p:nvPr/>
        </p:nvSpPr>
        <p:spPr>
          <a:xfrm>
            <a:off x="578068" y="1467167"/>
            <a:ext cx="11129461" cy="461665"/>
          </a:xfrm>
          <a:prstGeom prst="rect">
            <a:avLst/>
          </a:prstGeom>
          <a:noFill/>
        </p:spPr>
        <p:txBody>
          <a:bodyPr wrap="square">
            <a:spAutoFit/>
          </a:bodyPr>
          <a:lstStyle/>
          <a:p>
            <a:pPr marL="342900" indent="-342900">
              <a:buFont typeface="Arial" panose="020B0604020202020204" pitchFamily="34" charset="0"/>
              <a:buChar char="•"/>
            </a:pPr>
            <a:r>
              <a:rPr lang="tr-TR" sz="2400" dirty="0"/>
              <a:t>Özellikle Orta Doğu ülkeleri olmak üzere projenin ihracat potansiyeli bulunmaktadır.</a:t>
            </a:r>
          </a:p>
        </p:txBody>
      </p:sp>
      <p:pic>
        <p:nvPicPr>
          <p:cNvPr id="10" name="Picture 9">
            <a:extLst>
              <a:ext uri="{FF2B5EF4-FFF2-40B4-BE49-F238E27FC236}">
                <a16:creationId xmlns:a16="http://schemas.microsoft.com/office/drawing/2014/main" id="{5E2B54F7-C14E-4FCA-82AB-EAF9926C30D4}"/>
              </a:ext>
            </a:extLst>
          </p:cNvPr>
          <p:cNvPicPr>
            <a:picLocks noChangeAspect="1"/>
          </p:cNvPicPr>
          <p:nvPr/>
        </p:nvPicPr>
        <p:blipFill rotWithShape="1">
          <a:blip r:embed="rId4">
            <a:extLst>
              <a:ext uri="{28A0092B-C50C-407E-A947-70E740481C1C}">
                <a14:useLocalDpi xmlns:a14="http://schemas.microsoft.com/office/drawing/2010/main" val="0"/>
              </a:ext>
            </a:extLst>
          </a:blip>
          <a:srcRect t="9438" b="58168"/>
          <a:stretch/>
        </p:blipFill>
        <p:spPr>
          <a:xfrm>
            <a:off x="216006" y="2953277"/>
            <a:ext cx="5926792" cy="2748147"/>
          </a:xfrm>
          <a:prstGeom prst="rect">
            <a:avLst/>
          </a:prstGeom>
        </p:spPr>
      </p:pic>
      <p:pic>
        <p:nvPicPr>
          <p:cNvPr id="12" name="Picture 11">
            <a:extLst>
              <a:ext uri="{FF2B5EF4-FFF2-40B4-BE49-F238E27FC236}">
                <a16:creationId xmlns:a16="http://schemas.microsoft.com/office/drawing/2014/main" id="{CCE04AC8-17DB-41DB-A803-9F81DF12454C}"/>
              </a:ext>
            </a:extLst>
          </p:cNvPr>
          <p:cNvPicPr>
            <a:picLocks noChangeAspect="1"/>
          </p:cNvPicPr>
          <p:nvPr/>
        </p:nvPicPr>
        <p:blipFill rotWithShape="1">
          <a:blip r:embed="rId4">
            <a:extLst>
              <a:ext uri="{28A0092B-C50C-407E-A947-70E740481C1C}">
                <a14:useLocalDpi xmlns:a14="http://schemas.microsoft.com/office/drawing/2010/main" val="0"/>
              </a:ext>
            </a:extLst>
          </a:blip>
          <a:srcRect l="936" t="41147" r="1711" b="19083"/>
          <a:stretch/>
        </p:blipFill>
        <p:spPr>
          <a:xfrm>
            <a:off x="6096000" y="2669467"/>
            <a:ext cx="5926792" cy="3315768"/>
          </a:xfrm>
          <a:prstGeom prst="rect">
            <a:avLst/>
          </a:prstGeom>
        </p:spPr>
      </p:pic>
    </p:spTree>
    <p:extLst>
      <p:ext uri="{BB962C8B-B14F-4D97-AF65-F5344CB8AC3E}">
        <p14:creationId xmlns:p14="http://schemas.microsoft.com/office/powerpoint/2010/main" val="2724319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ZMA/GZPT Modernizasyonu</a:t>
            </a:r>
          </a:p>
        </p:txBody>
      </p:sp>
      <p:sp>
        <p:nvSpPr>
          <p:cNvPr id="16" name="Titel 2">
            <a:extLst>
              <a:ext uri="{FF2B5EF4-FFF2-40B4-BE49-F238E27FC236}">
                <a16:creationId xmlns:a16="http://schemas.microsoft.com/office/drawing/2014/main" id="{0F7850C7-C125-43B3-9608-2760DB2C3466}"/>
              </a:ext>
            </a:extLst>
          </p:cNvPr>
          <p:cNvSpPr txBox="1">
            <a:spLocks/>
          </p:cNvSpPr>
          <p:nvPr/>
        </p:nvSpPr>
        <p:spPr>
          <a:xfrm>
            <a:off x="361243" y="1409684"/>
            <a:ext cx="11456288" cy="3286216"/>
          </a:xfrm>
          <a:prstGeom prst="rect">
            <a:avLst/>
          </a:prstGeom>
        </p:spPr>
        <p:txBody>
          <a:bodyPr vert="horz" lIns="0" tIns="0" rIns="0" bIns="0" rtlCol="0" anchor="t" anchorCtr="0">
            <a:noAutofit/>
          </a:bodyPr>
          <a:lstStyle>
            <a:defPPr>
              <a:defRPr lang="en-US"/>
            </a:defPPr>
            <a:lvl1pPr lvl="0">
              <a:lnSpc>
                <a:spcPct val="90000"/>
              </a:lnSpc>
              <a:spcBef>
                <a:spcPct val="0"/>
              </a:spcBef>
              <a:buNone/>
              <a:defRPr sz="2400" b="1" baseline="0">
                <a:latin typeface="+mj-lt"/>
                <a:ea typeface="+mj-ea"/>
                <a:cs typeface="+mj-cs"/>
              </a:defRPr>
            </a:lvl1pPr>
          </a:lstStyle>
          <a:p>
            <a:pPr algn="just"/>
            <a:r>
              <a:rPr lang="tr-TR" dirty="0"/>
              <a:t>ZMA/GZPT Modernizasyon ve Ömür Uzatma Çözümlerinin Temel Amaçları:</a:t>
            </a:r>
          </a:p>
          <a:p>
            <a:pPr algn="just"/>
            <a:endParaRPr lang="tr-TR" dirty="0"/>
          </a:p>
          <a:p>
            <a:pPr marL="342900" indent="-342900" algn="just">
              <a:lnSpc>
                <a:spcPct val="150000"/>
              </a:lnSpc>
              <a:buFont typeface="Arial" panose="020B0604020202020204" pitchFamily="34" charset="0"/>
              <a:buChar char="•"/>
            </a:pPr>
            <a:r>
              <a:rPr lang="tr-TR" b="0" dirty="0"/>
              <a:t>ZMA/GZPT araç ailesinin uzun yıllar kullanımda kalacak olması</a:t>
            </a:r>
          </a:p>
          <a:p>
            <a:pPr marL="342900" indent="-342900" algn="just">
              <a:lnSpc>
                <a:spcPct val="150000"/>
              </a:lnSpc>
              <a:buFont typeface="Arial" panose="020B0604020202020204" pitchFamily="34" charset="0"/>
              <a:buChar char="•"/>
            </a:pPr>
            <a:r>
              <a:rPr lang="nl-NL" b="0" dirty="0"/>
              <a:t>Hizmet ömrünü uzatmak, performans</a:t>
            </a:r>
            <a:r>
              <a:rPr lang="tr-TR" b="0" dirty="0"/>
              <a:t>ı</a:t>
            </a:r>
            <a:r>
              <a:rPr lang="nl-NL" b="0" dirty="0"/>
              <a:t>n</a:t>
            </a:r>
            <a:r>
              <a:rPr lang="tr-TR" b="0" dirty="0"/>
              <a:t>ı</a:t>
            </a:r>
            <a:r>
              <a:rPr lang="nl-NL" b="0" dirty="0"/>
              <a:t> ve güvenilirliğini art</a:t>
            </a:r>
            <a:r>
              <a:rPr lang="tr-TR" b="0" dirty="0"/>
              <a:t>ı</a:t>
            </a:r>
            <a:r>
              <a:rPr lang="nl-NL" b="0" dirty="0"/>
              <a:t>rmak</a:t>
            </a:r>
          </a:p>
          <a:p>
            <a:pPr marL="342900" indent="-342900" algn="just">
              <a:lnSpc>
                <a:spcPct val="150000"/>
              </a:lnSpc>
              <a:buFont typeface="Arial" panose="020B0604020202020204" pitchFamily="34" charset="0"/>
              <a:buChar char="•"/>
            </a:pPr>
            <a:r>
              <a:rPr lang="nl-NL" b="0" dirty="0"/>
              <a:t>Düşük maliyetli, gelişmiş görev yetenekleri sağlamak</a:t>
            </a:r>
          </a:p>
          <a:p>
            <a:pPr marL="342900" indent="-342900" algn="just">
              <a:lnSpc>
                <a:spcPct val="150000"/>
              </a:lnSpc>
              <a:buFont typeface="Arial" panose="020B0604020202020204" pitchFamily="34" charset="0"/>
              <a:buChar char="•"/>
            </a:pPr>
            <a:r>
              <a:rPr lang="nl-NL" b="0" dirty="0"/>
              <a:t>Eğitim ve lojistik destek gereksinimlerini azaltmak</a:t>
            </a:r>
          </a:p>
        </p:txBody>
      </p:sp>
      <p:pic>
        <p:nvPicPr>
          <p:cNvPr id="17" name="Picture 16">
            <a:extLst>
              <a:ext uri="{FF2B5EF4-FFF2-40B4-BE49-F238E27FC236}">
                <a16:creationId xmlns:a16="http://schemas.microsoft.com/office/drawing/2014/main" id="{850802AD-E384-4508-B7F5-5D9EB31621C7}"/>
              </a:ext>
            </a:extLst>
          </p:cNvPr>
          <p:cNvPicPr>
            <a:picLocks noChangeAspect="1"/>
          </p:cNvPicPr>
          <p:nvPr/>
        </p:nvPicPr>
        <p:blipFill>
          <a:blip r:embed="rId3"/>
          <a:stretch>
            <a:fillRect/>
          </a:stretch>
        </p:blipFill>
        <p:spPr>
          <a:xfrm>
            <a:off x="1501773" y="4459148"/>
            <a:ext cx="4337799" cy="2174975"/>
          </a:xfrm>
          <a:prstGeom prst="rect">
            <a:avLst/>
          </a:prstGeom>
          <a:ln w="28575">
            <a:solidFill>
              <a:schemeClr val="tx1"/>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EF2D67F9-CB89-4BB1-B48A-FD269A8C8DBB}"/>
              </a:ext>
            </a:extLst>
          </p:cNvPr>
          <p:cNvPicPr>
            <a:picLocks noChangeAspect="1"/>
          </p:cNvPicPr>
          <p:nvPr/>
        </p:nvPicPr>
        <p:blipFill>
          <a:blip r:embed="rId4"/>
          <a:stretch>
            <a:fillRect/>
          </a:stretch>
        </p:blipFill>
        <p:spPr>
          <a:xfrm>
            <a:off x="7444768" y="4459147"/>
            <a:ext cx="3840620" cy="2174975"/>
          </a:xfrm>
          <a:prstGeom prst="rect">
            <a:avLst/>
          </a:prstGeom>
          <a:ln w="28575">
            <a:solidFill>
              <a:schemeClr val="tx1"/>
            </a:solidFill>
          </a:ln>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477145C8-8CE1-40D7-B18B-078D05BE9408}"/>
              </a:ext>
            </a:extLst>
          </p:cNvPr>
          <p:cNvSpPr txBox="1"/>
          <p:nvPr/>
        </p:nvSpPr>
        <p:spPr>
          <a:xfrm>
            <a:off x="593836" y="5160382"/>
            <a:ext cx="1102928" cy="523220"/>
          </a:xfrm>
          <a:prstGeom prst="rect">
            <a:avLst/>
          </a:prstGeom>
          <a:noFill/>
        </p:spPr>
        <p:txBody>
          <a:bodyPr wrap="square">
            <a:spAutoFit/>
          </a:bodyPr>
          <a:lstStyle/>
          <a:p>
            <a:r>
              <a:rPr lang="tr-TR" sz="2800" b="0" dirty="0"/>
              <a:t>ZMA</a:t>
            </a:r>
            <a:endParaRPr lang="en-US" sz="2800" dirty="0"/>
          </a:p>
        </p:txBody>
      </p:sp>
      <p:sp>
        <p:nvSpPr>
          <p:cNvPr id="20" name="TextBox 19">
            <a:extLst>
              <a:ext uri="{FF2B5EF4-FFF2-40B4-BE49-F238E27FC236}">
                <a16:creationId xmlns:a16="http://schemas.microsoft.com/office/drawing/2014/main" id="{970F7D7E-1ECF-4C7A-97B5-1CFE3432A063}"/>
              </a:ext>
            </a:extLst>
          </p:cNvPr>
          <p:cNvSpPr txBox="1"/>
          <p:nvPr/>
        </p:nvSpPr>
        <p:spPr>
          <a:xfrm>
            <a:off x="6433933" y="5032625"/>
            <a:ext cx="1092338" cy="523220"/>
          </a:xfrm>
          <a:prstGeom prst="rect">
            <a:avLst/>
          </a:prstGeom>
          <a:noFill/>
        </p:spPr>
        <p:txBody>
          <a:bodyPr wrap="square">
            <a:spAutoFit/>
          </a:bodyPr>
          <a:lstStyle/>
          <a:p>
            <a:r>
              <a:rPr lang="tr-TR" sz="2800" b="0" dirty="0"/>
              <a:t>GZPT</a:t>
            </a:r>
            <a:endParaRPr lang="en-US" sz="2800" dirty="0"/>
          </a:p>
        </p:txBody>
      </p:sp>
    </p:spTree>
    <p:extLst>
      <p:ext uri="{BB962C8B-B14F-4D97-AF65-F5344CB8AC3E}">
        <p14:creationId xmlns:p14="http://schemas.microsoft.com/office/powerpoint/2010/main" val="1476266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ZMA/GZPT Modernizasyonu</a:t>
            </a:r>
          </a:p>
        </p:txBody>
      </p:sp>
      <p:sp>
        <p:nvSpPr>
          <p:cNvPr id="16" name="Titel 2">
            <a:extLst>
              <a:ext uri="{FF2B5EF4-FFF2-40B4-BE49-F238E27FC236}">
                <a16:creationId xmlns:a16="http://schemas.microsoft.com/office/drawing/2014/main" id="{0F7850C7-C125-43B3-9608-2760DB2C3466}"/>
              </a:ext>
            </a:extLst>
          </p:cNvPr>
          <p:cNvSpPr txBox="1">
            <a:spLocks/>
          </p:cNvSpPr>
          <p:nvPr/>
        </p:nvSpPr>
        <p:spPr>
          <a:xfrm>
            <a:off x="367856" y="1866727"/>
            <a:ext cx="11456288" cy="4455717"/>
          </a:xfrm>
          <a:prstGeom prst="rect">
            <a:avLst/>
          </a:prstGeom>
        </p:spPr>
        <p:txBody>
          <a:bodyPr vert="horz" lIns="0" tIns="0" rIns="0" bIns="0" rtlCol="0" anchor="t" anchorCtr="0">
            <a:noAutofit/>
          </a:bodyPr>
          <a:lstStyle>
            <a:defPPr>
              <a:defRPr lang="en-US"/>
            </a:defPPr>
            <a:lvl1pPr lvl="0">
              <a:lnSpc>
                <a:spcPct val="90000"/>
              </a:lnSpc>
              <a:spcBef>
                <a:spcPct val="0"/>
              </a:spcBef>
              <a:buNone/>
              <a:defRPr sz="2400" b="1" baseline="0">
                <a:latin typeface="+mj-lt"/>
                <a:ea typeface="+mj-ea"/>
                <a:cs typeface="+mj-cs"/>
              </a:defRPr>
            </a:lvl1pPr>
          </a:lstStyle>
          <a:p>
            <a:pPr marL="342900" indent="-342900" algn="just">
              <a:buFont typeface="Arial" panose="020B0604020202020204" pitchFamily="34" charset="0"/>
              <a:buChar char="•"/>
            </a:pPr>
            <a:r>
              <a:rPr lang="tr-TR" b="0" dirty="0" err="1"/>
              <a:t>HST’nin</a:t>
            </a:r>
            <a:r>
              <a:rPr lang="tr-TR" b="0" dirty="0"/>
              <a:t> ZMA/GZPT modernizasyon ve ömür uzatma çözümü tüm ZMA/GZPT ailesinin üzerindeki görev ekipmanlarından bağımsız olarak; </a:t>
            </a:r>
            <a:r>
              <a:rPr lang="tr-TR" dirty="0"/>
              <a:t>hareket kabiliyeti iyileştirme gereksinimini</a:t>
            </a:r>
            <a:r>
              <a:rPr lang="tr-TR" b="0" dirty="0"/>
              <a:t> kapsar</a:t>
            </a:r>
          </a:p>
          <a:p>
            <a:pPr marL="342900" indent="-342900" algn="just">
              <a:buFont typeface="Arial" panose="020B0604020202020204" pitchFamily="34" charset="0"/>
              <a:buChar char="•"/>
            </a:pPr>
            <a:endParaRPr lang="tr-TR" b="0" dirty="0"/>
          </a:p>
          <a:p>
            <a:pPr marL="342900" indent="-342900" algn="just">
              <a:buFont typeface="Arial" panose="020B0604020202020204" pitchFamily="34" charset="0"/>
              <a:buChar char="•"/>
            </a:pPr>
            <a:r>
              <a:rPr lang="tr-TR" b="0" dirty="0"/>
              <a:t>Bu sayede farklı görev ekipmanları ile donatılmış tüm ZMA/GZPT varyantlarında, yedek parça ve ortak lojistik destek uygulamaları açısından belirgin bir tasarruf sağlanır</a:t>
            </a:r>
          </a:p>
          <a:p>
            <a:pPr marL="342900" indent="-342900" algn="just">
              <a:buFont typeface="Arial" panose="020B0604020202020204" pitchFamily="34" charset="0"/>
              <a:buChar char="•"/>
            </a:pPr>
            <a:endParaRPr lang="tr-TR" b="0" dirty="0"/>
          </a:p>
          <a:p>
            <a:pPr marL="342900" indent="-342900" algn="just">
              <a:buFont typeface="Arial" panose="020B0604020202020204" pitchFamily="34" charset="0"/>
              <a:buChar char="•"/>
            </a:pPr>
            <a:r>
              <a:rPr lang="tr-TR" b="0" dirty="0"/>
              <a:t>HST hareket kabiliyeti çözümü, modern ve güvenilir ZMA/GZPT ailesi araçların gereksinimlerini tamamıyla karşılayan en uygun maliyetli seçenektir</a:t>
            </a:r>
          </a:p>
          <a:p>
            <a:pPr marL="342900" indent="-342900" algn="just">
              <a:buFont typeface="Arial" panose="020B0604020202020204" pitchFamily="34" charset="0"/>
              <a:buChar char="•"/>
            </a:pPr>
            <a:endParaRPr lang="tr-TR" b="0" dirty="0"/>
          </a:p>
          <a:p>
            <a:pPr marL="342900" indent="-342900" algn="just">
              <a:buFont typeface="Arial" panose="020B0604020202020204" pitchFamily="34" charset="0"/>
              <a:buChar char="•"/>
            </a:pPr>
            <a:r>
              <a:rPr lang="tr-TR" b="0" dirty="0"/>
              <a:t>Bu konfigürasyon, modernizasyon öncesi araca oranla, kullanım kolaylığını, performansı ve dayanıklılığı önemli ölçüde artıran ve hareket ve sürüş kabiliyetinde belirgin iyileştirmeler sunan bir çözümdür</a:t>
            </a:r>
          </a:p>
        </p:txBody>
      </p:sp>
    </p:spTree>
    <p:extLst>
      <p:ext uri="{BB962C8B-B14F-4D97-AF65-F5344CB8AC3E}">
        <p14:creationId xmlns:p14="http://schemas.microsoft.com/office/powerpoint/2010/main" val="2746677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ZMA/GZPT Modernizasyonu</a:t>
            </a:r>
          </a:p>
        </p:txBody>
      </p:sp>
      <p:sp>
        <p:nvSpPr>
          <p:cNvPr id="16" name="Titel 2">
            <a:extLst>
              <a:ext uri="{FF2B5EF4-FFF2-40B4-BE49-F238E27FC236}">
                <a16:creationId xmlns:a16="http://schemas.microsoft.com/office/drawing/2014/main" id="{0F7850C7-C125-43B3-9608-2760DB2C3466}"/>
              </a:ext>
            </a:extLst>
          </p:cNvPr>
          <p:cNvSpPr txBox="1">
            <a:spLocks/>
          </p:cNvSpPr>
          <p:nvPr/>
        </p:nvSpPr>
        <p:spPr>
          <a:xfrm>
            <a:off x="367856" y="1642138"/>
            <a:ext cx="11456288" cy="4455717"/>
          </a:xfrm>
          <a:prstGeom prst="rect">
            <a:avLst/>
          </a:prstGeom>
        </p:spPr>
        <p:txBody>
          <a:bodyPr vert="horz" lIns="0" tIns="0" rIns="0" bIns="0" rtlCol="0" anchor="t" anchorCtr="0">
            <a:noAutofit/>
          </a:bodyPr>
          <a:lstStyle>
            <a:defPPr>
              <a:defRPr lang="en-US"/>
            </a:defPPr>
            <a:lvl1pPr lvl="0">
              <a:lnSpc>
                <a:spcPct val="90000"/>
              </a:lnSpc>
              <a:spcBef>
                <a:spcPct val="0"/>
              </a:spcBef>
              <a:buNone/>
              <a:defRPr sz="2400" b="1" baseline="0">
                <a:latin typeface="+mj-lt"/>
                <a:ea typeface="+mj-ea"/>
                <a:cs typeface="+mj-cs"/>
              </a:defRPr>
            </a:lvl1pPr>
          </a:lstStyle>
          <a:p>
            <a:pPr marL="342900" indent="-342900" algn="just">
              <a:buFont typeface="Arial" panose="020B0604020202020204" pitchFamily="34" charset="0"/>
              <a:buChar char="•"/>
            </a:pPr>
            <a:r>
              <a:rPr lang="tr-TR" b="0" dirty="0" err="1"/>
              <a:t>HST’nin</a:t>
            </a:r>
            <a:r>
              <a:rPr lang="tr-TR" b="0" dirty="0"/>
              <a:t> ZMA/GZPT modernizasyon ve ömür uzatma çözümü ile güvenilirlikte ve dayanıklılıkta yapılan iyileştirmeler, harekat esnasında meydana gelebilecek olası arızaların en aza indirgenmesini ve böylece bakım personelinin diğer bakım görevleri için zaman kazanmasını sağlar. Bu durum aynı zamanda, aracın harekat sırasındaki kullanım etkinliğini artırır</a:t>
            </a:r>
          </a:p>
        </p:txBody>
      </p:sp>
      <p:pic>
        <p:nvPicPr>
          <p:cNvPr id="4" name="Picture 3">
            <a:extLst>
              <a:ext uri="{FF2B5EF4-FFF2-40B4-BE49-F238E27FC236}">
                <a16:creationId xmlns:a16="http://schemas.microsoft.com/office/drawing/2014/main" id="{A389802F-34CB-41F1-AB7E-ABEADD0DDCD4}"/>
              </a:ext>
            </a:extLst>
          </p:cNvPr>
          <p:cNvPicPr>
            <a:picLocks noChangeAspect="1"/>
          </p:cNvPicPr>
          <p:nvPr/>
        </p:nvPicPr>
        <p:blipFill>
          <a:blip r:embed="rId3"/>
          <a:stretch>
            <a:fillRect/>
          </a:stretch>
        </p:blipFill>
        <p:spPr>
          <a:xfrm>
            <a:off x="2924034" y="3337305"/>
            <a:ext cx="5916667" cy="3235183"/>
          </a:xfrm>
          <a:prstGeom prst="rect">
            <a:avLst/>
          </a:prstGeom>
          <a:ln w="285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62969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1828801" y="0"/>
            <a:ext cx="10363200"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Paletli Askeri Araçlar için Çapraz Tahrikli Transmisyonlar</a:t>
            </a:r>
          </a:p>
        </p:txBody>
      </p:sp>
      <p:sp>
        <p:nvSpPr>
          <p:cNvPr id="9" name="Text Box 19">
            <a:extLst>
              <a:ext uri="{FF2B5EF4-FFF2-40B4-BE49-F238E27FC236}">
                <a16:creationId xmlns:a16="http://schemas.microsoft.com/office/drawing/2014/main" id="{A5FEFF73-952F-43FF-970F-535F6AF64708}"/>
              </a:ext>
            </a:extLst>
          </p:cNvPr>
          <p:cNvSpPr txBox="1">
            <a:spLocks noChangeArrowheads="1"/>
          </p:cNvSpPr>
          <p:nvPr/>
        </p:nvSpPr>
        <p:spPr>
          <a:xfrm>
            <a:off x="-26133" y="1207108"/>
            <a:ext cx="6952514" cy="4267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80000"/>
              </a:lnSpc>
              <a:defRPr/>
            </a:pPr>
            <a:endParaRPr lang="tr-TR" sz="1600" b="1" u="sng" dirty="0">
              <a:effectLst>
                <a:outerShdw blurRad="38100" dist="38100" dir="2700000" algn="tl">
                  <a:srgbClr val="C0C0C0"/>
                </a:outerShdw>
              </a:effectLst>
            </a:endParaRPr>
          </a:p>
          <a:p>
            <a:pPr>
              <a:lnSpc>
                <a:spcPct val="80000"/>
              </a:lnSpc>
              <a:defRPr/>
            </a:pPr>
            <a:r>
              <a:rPr lang="tr-TR" sz="1600" b="1" dirty="0" err="1">
                <a:solidFill>
                  <a:schemeClr val="tx2">
                    <a:lumMod val="25000"/>
                  </a:schemeClr>
                </a:solidFill>
                <a:latin typeface="+mj-lt"/>
                <a:ea typeface="+mj-ea"/>
                <a:cs typeface="+mj-cs"/>
              </a:rPr>
              <a:t>Allison</a:t>
            </a:r>
            <a:r>
              <a:rPr lang="tr-TR" sz="1600" b="1" dirty="0">
                <a:solidFill>
                  <a:schemeClr val="tx2">
                    <a:lumMod val="25000"/>
                  </a:schemeClr>
                </a:solidFill>
                <a:latin typeface="+mj-lt"/>
                <a:ea typeface="+mj-ea"/>
                <a:cs typeface="+mj-cs"/>
              </a:rPr>
              <a:t> X200-4B Çapraz Tahrikli Transmisyon</a:t>
            </a:r>
            <a:endParaRPr lang="tr-TR" sz="1600" b="1" dirty="0">
              <a:solidFill>
                <a:schemeClr val="tx2">
                  <a:lumMod val="25000"/>
                </a:schemeClr>
              </a:solidFill>
              <a:highlight>
                <a:srgbClr val="FFFF00"/>
              </a:highlight>
              <a:latin typeface="+mj-lt"/>
              <a:ea typeface="+mj-ea"/>
              <a:cs typeface="+mj-cs"/>
            </a:endParaRPr>
          </a:p>
          <a:p>
            <a:pPr marL="914400" indent="-168275" algn="l">
              <a:lnSpc>
                <a:spcPct val="120000"/>
              </a:lnSpc>
              <a:buFont typeface="Arial" panose="020B0604020202020204" pitchFamily="34" charset="0"/>
              <a:buChar char="•"/>
              <a:defRPr/>
            </a:pPr>
            <a:r>
              <a:rPr lang="tr-TR" sz="1600" dirty="0">
                <a:solidFill>
                  <a:schemeClr val="tx2">
                    <a:lumMod val="25000"/>
                  </a:schemeClr>
                </a:solidFill>
                <a:latin typeface="+mj-lt"/>
                <a:ea typeface="+mj-ea"/>
                <a:cs typeface="+mj-cs"/>
              </a:rPr>
              <a:t>4 ileri 1 geri hızlı, 400 HP (300 kW)</a:t>
            </a:r>
          </a:p>
          <a:p>
            <a:pPr marL="914400" indent="-168275" algn="l">
              <a:lnSpc>
                <a:spcPct val="120000"/>
              </a:lnSpc>
              <a:buFont typeface="Arial" panose="020B0604020202020204" pitchFamily="34" charset="0"/>
              <a:buChar char="•"/>
              <a:defRPr/>
            </a:pPr>
            <a:r>
              <a:rPr lang="tr-TR" sz="1600" dirty="0">
                <a:solidFill>
                  <a:schemeClr val="tx2">
                    <a:lumMod val="25000"/>
                  </a:schemeClr>
                </a:solidFill>
                <a:latin typeface="+mj-lt"/>
                <a:ea typeface="+mj-ea"/>
                <a:cs typeface="+mj-cs"/>
              </a:rPr>
              <a:t>18 tona kadar </a:t>
            </a:r>
            <a:r>
              <a:rPr lang="tr-TR" sz="1600" dirty="0" err="1">
                <a:solidFill>
                  <a:schemeClr val="tx2">
                    <a:lumMod val="25000"/>
                  </a:schemeClr>
                </a:solidFill>
                <a:latin typeface="+mj-lt"/>
                <a:ea typeface="+mj-ea"/>
                <a:cs typeface="+mj-cs"/>
              </a:rPr>
              <a:t>ZMA’lar</a:t>
            </a:r>
            <a:r>
              <a:rPr lang="tr-TR" sz="1600" dirty="0">
                <a:solidFill>
                  <a:schemeClr val="tx2">
                    <a:lumMod val="25000"/>
                  </a:schemeClr>
                </a:solidFill>
                <a:latin typeface="+mj-lt"/>
                <a:ea typeface="+mj-ea"/>
                <a:cs typeface="+mj-cs"/>
              </a:rPr>
              <a:t> için</a:t>
            </a:r>
          </a:p>
          <a:p>
            <a:pPr marL="914400" indent="-168275" algn="l">
              <a:lnSpc>
                <a:spcPct val="120000"/>
              </a:lnSpc>
              <a:buFont typeface="Arial" panose="020B0604020202020204" pitchFamily="34" charset="0"/>
              <a:buChar char="•"/>
              <a:defRPr/>
            </a:pPr>
            <a:r>
              <a:rPr lang="tr-TR" sz="1600" dirty="0">
                <a:solidFill>
                  <a:schemeClr val="tx2">
                    <a:lumMod val="25000"/>
                  </a:schemeClr>
                </a:solidFill>
                <a:latin typeface="+mj-lt"/>
                <a:ea typeface="+mj-ea"/>
                <a:cs typeface="+mj-cs"/>
              </a:rPr>
              <a:t>(2.251 adet TSK, 1.244 adet Malezya, Suudi, BAE ve Filipin Orduları için </a:t>
            </a:r>
            <a:r>
              <a:rPr lang="tr-TR" sz="1600" dirty="0">
                <a:latin typeface="+mj-lt"/>
                <a:ea typeface="+mj-ea"/>
                <a:cs typeface="+mj-cs"/>
              </a:rPr>
              <a:t>HST tarafından </a:t>
            </a:r>
            <a:r>
              <a:rPr lang="tr-TR" sz="1600" dirty="0">
                <a:solidFill>
                  <a:schemeClr val="tx2">
                    <a:lumMod val="25000"/>
                  </a:schemeClr>
                </a:solidFill>
                <a:latin typeface="+mj-lt"/>
                <a:ea typeface="+mj-ea"/>
                <a:cs typeface="+mj-cs"/>
              </a:rPr>
              <a:t>üretilip teslim edilmiştir.) </a:t>
            </a:r>
          </a:p>
          <a:p>
            <a:pPr>
              <a:lnSpc>
                <a:spcPct val="80000"/>
              </a:lnSpc>
              <a:buFont typeface="Wingdings" pitchFamily="2" charset="2"/>
              <a:buNone/>
              <a:defRPr/>
            </a:pPr>
            <a:endParaRPr lang="tr-TR" sz="1600" b="1" dirty="0">
              <a:solidFill>
                <a:schemeClr val="tx2">
                  <a:lumMod val="25000"/>
                </a:schemeClr>
              </a:solidFill>
              <a:latin typeface="+mj-lt"/>
              <a:ea typeface="+mj-ea"/>
              <a:cs typeface="+mj-cs"/>
            </a:endParaRPr>
          </a:p>
          <a:p>
            <a:pPr>
              <a:lnSpc>
                <a:spcPct val="80000"/>
              </a:lnSpc>
              <a:buFont typeface="Wingdings" pitchFamily="2" charset="2"/>
              <a:buNone/>
              <a:defRPr/>
            </a:pPr>
            <a:endParaRPr lang="tr-TR" sz="1600" b="1" dirty="0">
              <a:solidFill>
                <a:schemeClr val="tx2">
                  <a:lumMod val="25000"/>
                </a:schemeClr>
              </a:solidFill>
              <a:latin typeface="+mj-lt"/>
              <a:ea typeface="+mj-ea"/>
              <a:cs typeface="+mj-cs"/>
            </a:endParaRPr>
          </a:p>
          <a:p>
            <a:pPr>
              <a:lnSpc>
                <a:spcPct val="80000"/>
              </a:lnSpc>
              <a:defRPr/>
            </a:pPr>
            <a:r>
              <a:rPr lang="tr-TR" sz="1600" b="1" dirty="0" err="1">
                <a:solidFill>
                  <a:schemeClr val="tx2">
                    <a:lumMod val="25000"/>
                  </a:schemeClr>
                </a:solidFill>
                <a:latin typeface="+mj-lt"/>
                <a:ea typeface="+mj-ea"/>
                <a:cs typeface="+mj-cs"/>
              </a:rPr>
              <a:t>Allison</a:t>
            </a:r>
            <a:r>
              <a:rPr lang="tr-TR" sz="1600" b="1" dirty="0">
                <a:solidFill>
                  <a:schemeClr val="tx2">
                    <a:lumMod val="25000"/>
                  </a:schemeClr>
                </a:solidFill>
                <a:latin typeface="+mj-lt"/>
                <a:ea typeface="+mj-ea"/>
                <a:cs typeface="+mj-cs"/>
              </a:rPr>
              <a:t> X200-4C Çapraz Tahrikli Elektronik Transmisyon</a:t>
            </a:r>
          </a:p>
          <a:p>
            <a:pPr marL="914400" indent="-168275" algn="l">
              <a:lnSpc>
                <a:spcPct val="120000"/>
              </a:lnSpc>
              <a:buFont typeface="Arial" panose="020B0604020202020204" pitchFamily="34" charset="0"/>
              <a:buChar char="•"/>
              <a:defRPr/>
            </a:pPr>
            <a:r>
              <a:rPr lang="tr-TR" sz="1600" dirty="0">
                <a:solidFill>
                  <a:schemeClr val="tx2">
                    <a:lumMod val="25000"/>
                  </a:schemeClr>
                </a:solidFill>
                <a:latin typeface="+mj-lt"/>
                <a:ea typeface="+mj-ea"/>
                <a:cs typeface="+mj-cs"/>
              </a:rPr>
              <a:t>4 ileri 1 geri hızlı, 400 HP (300 kW)</a:t>
            </a:r>
          </a:p>
          <a:p>
            <a:pPr marL="914400" indent="-168275" algn="l">
              <a:lnSpc>
                <a:spcPct val="120000"/>
              </a:lnSpc>
              <a:buFont typeface="Arial" panose="020B0604020202020204" pitchFamily="34" charset="0"/>
              <a:buChar char="•"/>
              <a:defRPr/>
            </a:pPr>
            <a:r>
              <a:rPr lang="tr-TR" sz="1600" dirty="0">
                <a:solidFill>
                  <a:schemeClr val="tx2">
                    <a:lumMod val="25000"/>
                  </a:schemeClr>
                </a:solidFill>
                <a:latin typeface="+mj-lt"/>
                <a:ea typeface="+mj-ea"/>
                <a:cs typeface="+mj-cs"/>
              </a:rPr>
              <a:t>18 tona kadar </a:t>
            </a:r>
            <a:r>
              <a:rPr lang="tr-TR" sz="1600" dirty="0" err="1">
                <a:solidFill>
                  <a:schemeClr val="tx2">
                    <a:lumMod val="25000"/>
                  </a:schemeClr>
                </a:solidFill>
                <a:latin typeface="+mj-lt"/>
                <a:ea typeface="+mj-ea"/>
                <a:cs typeface="+mj-cs"/>
              </a:rPr>
              <a:t>ZMA’ların</a:t>
            </a:r>
            <a:r>
              <a:rPr lang="tr-TR" sz="1600" dirty="0">
                <a:solidFill>
                  <a:schemeClr val="tx2">
                    <a:lumMod val="25000"/>
                  </a:schemeClr>
                </a:solidFill>
                <a:latin typeface="+mj-lt"/>
                <a:ea typeface="+mj-ea"/>
                <a:cs typeface="+mj-cs"/>
              </a:rPr>
              <a:t> elektronik kontrollü güç paketi uygulamaları için</a:t>
            </a:r>
          </a:p>
          <a:p>
            <a:pPr marL="914400" indent="-168275" algn="l">
              <a:lnSpc>
                <a:spcPct val="120000"/>
              </a:lnSpc>
              <a:buFont typeface="Arial" panose="020B0604020202020204" pitchFamily="34" charset="0"/>
              <a:buChar char="•"/>
              <a:defRPr/>
            </a:pPr>
            <a:r>
              <a:rPr lang="tr-TR" sz="1600" dirty="0">
                <a:solidFill>
                  <a:schemeClr val="tx2">
                    <a:lumMod val="25000"/>
                  </a:schemeClr>
                </a:solidFill>
                <a:latin typeface="+mj-lt"/>
                <a:ea typeface="+mj-ea"/>
                <a:cs typeface="+mj-cs"/>
              </a:rPr>
              <a:t>184 adet Silah Taşıyıcı Araç projesi kapsamında </a:t>
            </a:r>
            <a:r>
              <a:rPr lang="tr-TR" sz="1600" dirty="0">
                <a:latin typeface="+mj-lt"/>
                <a:ea typeface="+mj-ea"/>
                <a:cs typeface="+mj-cs"/>
              </a:rPr>
              <a:t>HST tarafından </a:t>
            </a:r>
            <a:r>
              <a:rPr lang="tr-TR" sz="1600" dirty="0">
                <a:solidFill>
                  <a:schemeClr val="tx2">
                    <a:lumMod val="25000"/>
                  </a:schemeClr>
                </a:solidFill>
                <a:latin typeface="+mj-lt"/>
                <a:ea typeface="+mj-ea"/>
                <a:cs typeface="+mj-cs"/>
              </a:rPr>
              <a:t>üretilip teslim edilmiştir. Üretim ve </a:t>
            </a:r>
            <a:r>
              <a:rPr lang="tr-TR" sz="1600" dirty="0" err="1">
                <a:solidFill>
                  <a:schemeClr val="tx2">
                    <a:lumMod val="25000"/>
                  </a:schemeClr>
                </a:solidFill>
                <a:latin typeface="+mj-lt"/>
                <a:ea typeface="+mj-ea"/>
                <a:cs typeface="+mj-cs"/>
              </a:rPr>
              <a:t>teslimatlara</a:t>
            </a:r>
            <a:r>
              <a:rPr lang="tr-TR" sz="1600" dirty="0">
                <a:solidFill>
                  <a:schemeClr val="tx2">
                    <a:lumMod val="25000"/>
                  </a:schemeClr>
                </a:solidFill>
                <a:latin typeface="+mj-lt"/>
                <a:ea typeface="+mj-ea"/>
                <a:cs typeface="+mj-cs"/>
              </a:rPr>
              <a:t> devam edilmektedir.</a:t>
            </a:r>
          </a:p>
          <a:p>
            <a:pPr>
              <a:lnSpc>
                <a:spcPct val="80000"/>
              </a:lnSpc>
              <a:buFont typeface="Wingdings" pitchFamily="2" charset="2"/>
              <a:buNone/>
              <a:defRPr/>
            </a:pPr>
            <a:endParaRPr lang="tr-TR" sz="1600" dirty="0">
              <a:effectLst>
                <a:outerShdw blurRad="38100" dist="38100" dir="2700000" algn="tl">
                  <a:srgbClr val="C0C0C0"/>
                </a:outerShdw>
              </a:effectLst>
            </a:endParaRPr>
          </a:p>
          <a:p>
            <a:pPr>
              <a:lnSpc>
                <a:spcPct val="80000"/>
              </a:lnSpc>
              <a:buFont typeface="Wingdings" pitchFamily="2" charset="2"/>
              <a:buNone/>
              <a:defRPr/>
            </a:pPr>
            <a:endParaRPr lang="tr-TR" sz="1600" dirty="0">
              <a:effectLst>
                <a:outerShdw blurRad="38100" dist="38100" dir="2700000" algn="tl">
                  <a:srgbClr val="C0C0C0"/>
                </a:outerShdw>
              </a:effectLst>
            </a:endParaRPr>
          </a:p>
          <a:p>
            <a:pPr>
              <a:lnSpc>
                <a:spcPct val="80000"/>
              </a:lnSpc>
              <a:buFont typeface="Wingdings" pitchFamily="2" charset="2"/>
              <a:buNone/>
              <a:defRPr/>
            </a:pPr>
            <a:endParaRPr lang="tr-TR" sz="1600" dirty="0">
              <a:effectLst>
                <a:outerShdw blurRad="38100" dist="38100" dir="2700000" algn="tl">
                  <a:srgbClr val="C0C0C0"/>
                </a:outerShdw>
              </a:effectLst>
            </a:endParaRPr>
          </a:p>
        </p:txBody>
      </p:sp>
      <p:grpSp>
        <p:nvGrpSpPr>
          <p:cNvPr id="10" name="Group 20">
            <a:extLst>
              <a:ext uri="{FF2B5EF4-FFF2-40B4-BE49-F238E27FC236}">
                <a16:creationId xmlns:a16="http://schemas.microsoft.com/office/drawing/2014/main" id="{A77D67AB-8487-4BC7-961C-F5118E09BE4E}"/>
              </a:ext>
            </a:extLst>
          </p:cNvPr>
          <p:cNvGrpSpPr>
            <a:grpSpLocks/>
          </p:cNvGrpSpPr>
          <p:nvPr/>
        </p:nvGrpSpPr>
        <p:grpSpPr bwMode="auto">
          <a:xfrm>
            <a:off x="6567933" y="1779149"/>
            <a:ext cx="3387830" cy="2014774"/>
            <a:chOff x="198" y="120"/>
            <a:chExt cx="1933" cy="1233"/>
          </a:xfrm>
        </p:grpSpPr>
        <p:pic>
          <p:nvPicPr>
            <p:cNvPr id="11" name="Picture 21">
              <a:extLst>
                <a:ext uri="{FF2B5EF4-FFF2-40B4-BE49-F238E27FC236}">
                  <a16:creationId xmlns:a16="http://schemas.microsoft.com/office/drawing/2014/main" id="{448BAFFD-B8C9-474A-9AC7-E5AC86CE562E}"/>
                </a:ext>
              </a:extLst>
            </p:cNvPr>
            <p:cNvPicPr>
              <a:picLocks noChangeAspect="1" noChangeArrowheads="1"/>
            </p:cNvPicPr>
            <p:nvPr/>
          </p:nvPicPr>
          <p:blipFill>
            <a:blip r:embed="rId4" cstate="print"/>
            <a:srcRect/>
            <a:stretch>
              <a:fillRect/>
            </a:stretch>
          </p:blipFill>
          <p:spPr bwMode="auto">
            <a:xfrm>
              <a:off x="472" y="120"/>
              <a:ext cx="1391" cy="994"/>
            </a:xfrm>
            <a:prstGeom prst="rect">
              <a:avLst/>
            </a:prstGeom>
            <a:ln w="28575">
              <a:solidFill>
                <a:schemeClr val="tx1"/>
              </a:solidFill>
            </a:ln>
            <a:effectLst>
              <a:outerShdw blurRad="50800" dist="38100" dir="2700000" algn="tl" rotWithShape="0">
                <a:prstClr val="black">
                  <a:alpha val="40000"/>
                </a:prstClr>
              </a:outerShdw>
            </a:effectLst>
          </p:spPr>
        </p:pic>
        <p:sp>
          <p:nvSpPr>
            <p:cNvPr id="12" name="Text Box 22">
              <a:extLst>
                <a:ext uri="{FF2B5EF4-FFF2-40B4-BE49-F238E27FC236}">
                  <a16:creationId xmlns:a16="http://schemas.microsoft.com/office/drawing/2014/main" id="{CEE577EB-34E0-433E-8599-726B14C09DD6}"/>
                </a:ext>
              </a:extLst>
            </p:cNvPr>
            <p:cNvSpPr txBox="1">
              <a:spLocks noChangeArrowheads="1"/>
            </p:cNvSpPr>
            <p:nvPr/>
          </p:nvSpPr>
          <p:spPr bwMode="auto">
            <a:xfrm>
              <a:off x="198" y="1138"/>
              <a:ext cx="1933" cy="215"/>
            </a:xfrm>
            <a:prstGeom prst="rect">
              <a:avLst/>
            </a:prstGeom>
            <a:noFill/>
            <a:ln w="9525">
              <a:noFill/>
              <a:miter lim="800000"/>
              <a:headEnd/>
              <a:tailEnd/>
            </a:ln>
          </p:spPr>
          <p:txBody>
            <a:bodyPr>
              <a:spAutoFit/>
            </a:bodyPr>
            <a:lstStyle/>
            <a:p>
              <a:pPr algn="ctr" eaLnBrk="0" hangingPunct="0">
                <a:spcBef>
                  <a:spcPct val="50000"/>
                </a:spcBef>
              </a:pPr>
              <a:r>
                <a:rPr lang="en-US" sz="1000" b="1">
                  <a:solidFill>
                    <a:schemeClr val="bg1"/>
                  </a:solidFill>
                  <a:effectLst/>
                </a:rPr>
                <a:t>M113A3 Armored Personnel Carrier</a:t>
              </a:r>
            </a:p>
          </p:txBody>
        </p:sp>
      </p:grpSp>
      <p:pic>
        <p:nvPicPr>
          <p:cNvPr id="13" name="Resim 14">
            <a:extLst>
              <a:ext uri="{FF2B5EF4-FFF2-40B4-BE49-F238E27FC236}">
                <a16:creationId xmlns:a16="http://schemas.microsoft.com/office/drawing/2014/main" id="{3F301ECE-3725-4026-9917-59CBD59F8B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8225" y="4119203"/>
            <a:ext cx="2527245" cy="1762753"/>
          </a:xfrm>
          <a:prstGeom prst="rect">
            <a:avLst/>
          </a:prstGeom>
          <a:ln w="28575">
            <a:solidFill>
              <a:schemeClr val="tx1"/>
            </a:solidFill>
          </a:ln>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116AE046-BA96-4876-8393-D1A4810DF16D}"/>
              </a:ext>
            </a:extLst>
          </p:cNvPr>
          <p:cNvPicPr/>
          <p:nvPr/>
        </p:nvPicPr>
        <p:blipFill>
          <a:blip r:embed="rId6">
            <a:extLst>
              <a:ext uri="{28A0092B-C50C-407E-A947-70E740481C1C}">
                <a14:useLocalDpi xmlns:a14="http://schemas.microsoft.com/office/drawing/2010/main" val="0"/>
              </a:ext>
            </a:extLst>
          </a:blip>
          <a:stretch>
            <a:fillRect/>
          </a:stretch>
        </p:blipFill>
        <p:spPr>
          <a:xfrm>
            <a:off x="9729604" y="1671293"/>
            <a:ext cx="1969770" cy="1669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8E12C753-0E18-4D0D-AF2E-BBBC022BA6E5}"/>
              </a:ext>
            </a:extLst>
          </p:cNvPr>
          <p:cNvPicPr/>
          <p:nvPr/>
        </p:nvPicPr>
        <p:blipFill rotWithShape="1">
          <a:blip r:embed="rId7" cstate="print">
            <a:extLst>
              <a:ext uri="{28A0092B-C50C-407E-A947-70E740481C1C}">
                <a14:useLocalDpi xmlns:a14="http://schemas.microsoft.com/office/drawing/2010/main" val="0"/>
              </a:ext>
            </a:extLst>
          </a:blip>
          <a:srcRect l="34098" t="2387" r="9515" b="8857"/>
          <a:stretch/>
        </p:blipFill>
        <p:spPr bwMode="auto">
          <a:xfrm>
            <a:off x="9955763" y="4119203"/>
            <a:ext cx="1819910" cy="16116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65150742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ZMA/GZPT Modernizasyonu</a:t>
            </a:r>
          </a:p>
        </p:txBody>
      </p:sp>
      <p:sp>
        <p:nvSpPr>
          <p:cNvPr id="16" name="Titel 2">
            <a:extLst>
              <a:ext uri="{FF2B5EF4-FFF2-40B4-BE49-F238E27FC236}">
                <a16:creationId xmlns:a16="http://schemas.microsoft.com/office/drawing/2014/main" id="{0F7850C7-C125-43B3-9608-2760DB2C3466}"/>
              </a:ext>
            </a:extLst>
          </p:cNvPr>
          <p:cNvSpPr txBox="1">
            <a:spLocks/>
          </p:cNvSpPr>
          <p:nvPr/>
        </p:nvSpPr>
        <p:spPr>
          <a:xfrm>
            <a:off x="367856" y="1866727"/>
            <a:ext cx="11251331" cy="4455717"/>
          </a:xfrm>
          <a:prstGeom prst="rect">
            <a:avLst/>
          </a:prstGeom>
        </p:spPr>
        <p:txBody>
          <a:bodyPr vert="horz" lIns="0" tIns="0" rIns="0" bIns="0" rtlCol="0" anchor="t" anchorCtr="0">
            <a:noAutofit/>
          </a:bodyPr>
          <a:lstStyle>
            <a:defPPr>
              <a:defRPr lang="en-US"/>
            </a:defPPr>
            <a:lvl1pPr lvl="0">
              <a:lnSpc>
                <a:spcPct val="90000"/>
              </a:lnSpc>
              <a:spcBef>
                <a:spcPct val="0"/>
              </a:spcBef>
              <a:buNone/>
              <a:defRPr sz="2400" b="1" baseline="0">
                <a:latin typeface="+mj-lt"/>
                <a:ea typeface="+mj-ea"/>
                <a:cs typeface="+mj-cs"/>
              </a:defRPr>
            </a:lvl1pPr>
          </a:lstStyle>
          <a:p>
            <a:pPr marL="342900" indent="-342900" algn="just">
              <a:buFont typeface="Arial" panose="020B0604020202020204" pitchFamily="34" charset="0"/>
              <a:buChar char="•"/>
            </a:pPr>
            <a:r>
              <a:rPr lang="tr-TR" b="0" dirty="0" err="1"/>
              <a:t>HST’nin</a:t>
            </a:r>
            <a:r>
              <a:rPr lang="tr-TR" b="0" dirty="0"/>
              <a:t> ZMA/GZPT modernizasyon ve ömür uzatma çözümü ile araçların güvenilir kullanım ömürleri 20 yıldan fazla artar</a:t>
            </a:r>
          </a:p>
          <a:p>
            <a:pPr marL="342900" indent="-342900" algn="just">
              <a:buFont typeface="Arial" panose="020B0604020202020204" pitchFamily="34" charset="0"/>
              <a:buChar char="•"/>
            </a:pPr>
            <a:endParaRPr lang="tr-TR" b="0" dirty="0"/>
          </a:p>
          <a:p>
            <a:pPr marL="342900" indent="-342900" algn="just">
              <a:buFont typeface="Arial" panose="020B0604020202020204" pitchFamily="34" charset="0"/>
              <a:buChar char="•"/>
            </a:pPr>
            <a:endParaRPr lang="tr-TR" b="0" dirty="0"/>
          </a:p>
          <a:p>
            <a:pPr marL="342900" indent="-342900" algn="just">
              <a:buFont typeface="Arial" panose="020B0604020202020204" pitchFamily="34" charset="0"/>
              <a:buChar char="•"/>
            </a:pPr>
            <a:endParaRPr lang="tr-TR" b="0" dirty="0"/>
          </a:p>
          <a:p>
            <a:pPr marL="342900" indent="-342900" algn="just">
              <a:buFont typeface="Arial" panose="020B0604020202020204" pitchFamily="34" charset="0"/>
              <a:buChar char="•"/>
            </a:pPr>
            <a:endParaRPr lang="tr-TR" b="0" dirty="0"/>
          </a:p>
          <a:p>
            <a:pPr marL="342900" indent="-342900" algn="just">
              <a:buFont typeface="Arial" panose="020B0604020202020204" pitchFamily="34" charset="0"/>
              <a:buChar char="•"/>
            </a:pPr>
            <a:endParaRPr lang="tr-TR" b="0" dirty="0"/>
          </a:p>
          <a:p>
            <a:pPr marL="342900" indent="-342900" algn="just">
              <a:buFont typeface="Arial" panose="020B0604020202020204" pitchFamily="34" charset="0"/>
              <a:buChar char="•"/>
            </a:pPr>
            <a:r>
              <a:rPr lang="tr-TR" b="0" dirty="0"/>
              <a:t>Bu modernizasyon, ZMA/GZPT araçlarının -20 °C ile +60 °C arasında, her türlü arazi koşullarındaki tüm harekat gereksinimlerini karşılar</a:t>
            </a:r>
          </a:p>
        </p:txBody>
      </p:sp>
      <p:sp>
        <p:nvSpPr>
          <p:cNvPr id="3" name="Rectangle 2">
            <a:extLst>
              <a:ext uri="{FF2B5EF4-FFF2-40B4-BE49-F238E27FC236}">
                <a16:creationId xmlns:a16="http://schemas.microsoft.com/office/drawing/2014/main" id="{19ACE39A-1113-4F00-B0FC-29C88A7CF595}"/>
              </a:ext>
            </a:extLst>
          </p:cNvPr>
          <p:cNvSpPr/>
          <p:nvPr/>
        </p:nvSpPr>
        <p:spPr>
          <a:xfrm>
            <a:off x="4275807" y="2762492"/>
            <a:ext cx="3435428" cy="1323439"/>
          </a:xfrm>
          <a:prstGeom prst="rect">
            <a:avLst/>
          </a:prstGeom>
          <a:noFill/>
        </p:spPr>
        <p:txBody>
          <a:bodyPr wrap="square" lIns="91440" tIns="45720" rIns="91440" bIns="45720">
            <a:spAutoFit/>
          </a:bodyPr>
          <a:lstStyle/>
          <a:p>
            <a:pPr algn="ctr"/>
            <a:r>
              <a:rPr lang="tr-TR" sz="8000" b="1" cap="none" spc="0" dirty="0">
                <a:ln w="22225">
                  <a:solidFill>
                    <a:schemeClr val="accent2"/>
                  </a:solidFill>
                  <a:prstDash val="solid"/>
                </a:ln>
                <a:solidFill>
                  <a:schemeClr val="accent2"/>
                </a:solidFill>
                <a:effectLst/>
              </a:rPr>
              <a:t>20+ YIL</a:t>
            </a:r>
            <a:endParaRPr lang="en-US" sz="8000" b="1" cap="none" spc="0" dirty="0">
              <a:ln w="22225">
                <a:solidFill>
                  <a:schemeClr val="accent2"/>
                </a:solidFill>
                <a:prstDash val="solid"/>
              </a:ln>
              <a:solidFill>
                <a:schemeClr val="accent2"/>
              </a:solidFill>
              <a:effectLst/>
            </a:endParaRPr>
          </a:p>
        </p:txBody>
      </p:sp>
      <p:sp>
        <p:nvSpPr>
          <p:cNvPr id="7" name="Rectangle 6">
            <a:extLst>
              <a:ext uri="{FF2B5EF4-FFF2-40B4-BE49-F238E27FC236}">
                <a16:creationId xmlns:a16="http://schemas.microsoft.com/office/drawing/2014/main" id="{C720E52D-4526-4565-98B1-DA558FC08ED0}"/>
              </a:ext>
            </a:extLst>
          </p:cNvPr>
          <p:cNvSpPr/>
          <p:nvPr/>
        </p:nvSpPr>
        <p:spPr>
          <a:xfrm>
            <a:off x="2903479" y="5291563"/>
            <a:ext cx="6180084" cy="1323439"/>
          </a:xfrm>
          <a:prstGeom prst="rect">
            <a:avLst/>
          </a:prstGeom>
          <a:noFill/>
        </p:spPr>
        <p:txBody>
          <a:bodyPr wrap="square" lIns="91440" tIns="45720" rIns="91440" bIns="45720">
            <a:spAutoFit/>
          </a:bodyPr>
          <a:lstStyle/>
          <a:p>
            <a:pPr algn="ctr"/>
            <a:r>
              <a:rPr lang="tr-TR" sz="8000" b="1" cap="none" spc="0" dirty="0">
                <a:ln w="22225">
                  <a:solidFill>
                    <a:schemeClr val="accent2"/>
                  </a:solidFill>
                  <a:prstDash val="solid"/>
                </a:ln>
                <a:solidFill>
                  <a:schemeClr val="accent2"/>
                </a:solidFill>
                <a:effectLst/>
              </a:rPr>
              <a:t>-20°C / +60°C </a:t>
            </a:r>
            <a:endParaRPr lang="en-US" sz="8000" b="1" cap="none" spc="0" dirty="0">
              <a:ln w="22225">
                <a:solidFill>
                  <a:schemeClr val="accent2"/>
                </a:solidFill>
                <a:prstDash val="solid"/>
              </a:ln>
              <a:solidFill>
                <a:schemeClr val="accent2"/>
              </a:solidFill>
              <a:effectLst/>
            </a:endParaRPr>
          </a:p>
        </p:txBody>
      </p:sp>
    </p:spTree>
    <p:extLst>
      <p:ext uri="{BB962C8B-B14F-4D97-AF65-F5344CB8AC3E}">
        <p14:creationId xmlns:p14="http://schemas.microsoft.com/office/powerpoint/2010/main" val="28262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1828801" y="0"/>
            <a:ext cx="10363200"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Paletli Askeri Araçlar için Çapraz Tahrikli Transmisyonlar</a:t>
            </a:r>
          </a:p>
        </p:txBody>
      </p:sp>
      <p:sp>
        <p:nvSpPr>
          <p:cNvPr id="9" name="Text Box 19">
            <a:extLst>
              <a:ext uri="{FF2B5EF4-FFF2-40B4-BE49-F238E27FC236}">
                <a16:creationId xmlns:a16="http://schemas.microsoft.com/office/drawing/2014/main" id="{A5FEFF73-952F-43FF-970F-535F6AF64708}"/>
              </a:ext>
            </a:extLst>
          </p:cNvPr>
          <p:cNvSpPr txBox="1">
            <a:spLocks noChangeArrowheads="1"/>
          </p:cNvSpPr>
          <p:nvPr/>
        </p:nvSpPr>
        <p:spPr>
          <a:xfrm>
            <a:off x="0" y="1356267"/>
            <a:ext cx="6790224" cy="54713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80000"/>
              </a:lnSpc>
              <a:defRPr/>
            </a:pPr>
            <a:endParaRPr lang="tr-TR" sz="1600" b="1" dirty="0">
              <a:solidFill>
                <a:schemeClr val="tx2">
                  <a:lumMod val="25000"/>
                </a:schemeClr>
              </a:solidFill>
              <a:latin typeface="+mj-lt"/>
              <a:ea typeface="+mj-ea"/>
              <a:cs typeface="+mj-cs"/>
            </a:endParaRPr>
          </a:p>
          <a:p>
            <a:pPr>
              <a:lnSpc>
                <a:spcPct val="80000"/>
              </a:lnSpc>
              <a:defRPr/>
            </a:pPr>
            <a:r>
              <a:rPr lang="tr-TR" sz="1600" b="1" dirty="0" err="1">
                <a:solidFill>
                  <a:schemeClr val="tx2">
                    <a:lumMod val="25000"/>
                  </a:schemeClr>
                </a:solidFill>
                <a:latin typeface="+mj-lt"/>
                <a:ea typeface="+mj-ea"/>
                <a:cs typeface="+mj-cs"/>
              </a:rPr>
              <a:t>Allison</a:t>
            </a:r>
            <a:r>
              <a:rPr lang="tr-TR" sz="1600" b="1" dirty="0">
                <a:solidFill>
                  <a:schemeClr val="tx2">
                    <a:lumMod val="25000"/>
                  </a:schemeClr>
                </a:solidFill>
                <a:latin typeface="+mj-lt"/>
                <a:ea typeface="+mj-ea"/>
                <a:cs typeface="+mj-cs"/>
              </a:rPr>
              <a:t> 3040 MX/</a:t>
            </a:r>
            <a:r>
              <a:rPr lang="tr-TR" sz="1600" b="1" dirty="0" err="1">
                <a:solidFill>
                  <a:schemeClr val="tx2">
                    <a:lumMod val="25000"/>
                  </a:schemeClr>
                </a:solidFill>
                <a:latin typeface="+mj-lt"/>
                <a:ea typeface="+mj-ea"/>
                <a:cs typeface="+mj-cs"/>
              </a:rPr>
              <a:t>Allison</a:t>
            </a:r>
            <a:r>
              <a:rPr lang="tr-TR" sz="1600" b="1" dirty="0">
                <a:solidFill>
                  <a:schemeClr val="tx2">
                    <a:lumMod val="25000"/>
                  </a:schemeClr>
                </a:solidFill>
                <a:latin typeface="+mj-lt"/>
                <a:ea typeface="+mj-ea"/>
                <a:cs typeface="+mj-cs"/>
              </a:rPr>
              <a:t>-CAT X300-12 Çapraz Tahrikli Elektronik Transmisyon </a:t>
            </a:r>
          </a:p>
          <a:p>
            <a:pPr marL="285750" indent="284163" algn="l">
              <a:lnSpc>
                <a:spcPct val="80000"/>
              </a:lnSpc>
              <a:buFont typeface="Arial" panose="020B0604020202020204" pitchFamily="34" charset="0"/>
              <a:buChar char="•"/>
              <a:defRPr/>
            </a:pPr>
            <a:r>
              <a:rPr lang="tr-TR" sz="1600" dirty="0">
                <a:solidFill>
                  <a:schemeClr val="tx2">
                    <a:lumMod val="25000"/>
                  </a:schemeClr>
                </a:solidFill>
                <a:latin typeface="+mj-lt"/>
                <a:ea typeface="+mj-ea"/>
                <a:cs typeface="+mj-cs"/>
              </a:rPr>
              <a:t>4 ileri 2 geri hızlı, 400 - 800 HP (300 - 600 kW)</a:t>
            </a:r>
          </a:p>
          <a:p>
            <a:pPr marL="285750" indent="284163" algn="l">
              <a:lnSpc>
                <a:spcPct val="80000"/>
              </a:lnSpc>
              <a:buFont typeface="Arial" panose="020B0604020202020204" pitchFamily="34" charset="0"/>
              <a:buChar char="•"/>
              <a:defRPr/>
            </a:pPr>
            <a:r>
              <a:rPr lang="tr-TR" sz="1600" dirty="0">
                <a:solidFill>
                  <a:schemeClr val="tx2">
                    <a:lumMod val="25000"/>
                  </a:schemeClr>
                </a:solidFill>
                <a:latin typeface="+mj-lt"/>
                <a:ea typeface="+mj-ea"/>
                <a:cs typeface="+mj-cs"/>
              </a:rPr>
              <a:t>23 - 36 ton ağırlığında zırhlı muharebe, zırhlı hava savunma araçları ve hafif tanklar için. </a:t>
            </a:r>
          </a:p>
          <a:p>
            <a:pPr marL="285750" indent="284163" algn="l">
              <a:lnSpc>
                <a:spcPct val="110000"/>
              </a:lnSpc>
              <a:buFont typeface="Arial" panose="020B0604020202020204" pitchFamily="34" charset="0"/>
              <a:buChar char="•"/>
              <a:defRPr/>
            </a:pPr>
            <a:r>
              <a:rPr lang="tr-TR" sz="1600" dirty="0">
                <a:solidFill>
                  <a:schemeClr val="tx2">
                    <a:lumMod val="25000"/>
                  </a:schemeClr>
                </a:solidFill>
                <a:latin typeface="+mj-lt"/>
                <a:ea typeface="+mj-ea"/>
                <a:cs typeface="+mj-cs"/>
              </a:rPr>
              <a:t>Günümüze kadar farklı ülkelerde ve 4 farklı araç platformu üzerinde kullanılmak üzere </a:t>
            </a:r>
            <a:r>
              <a:rPr lang="tr-TR" sz="1600" dirty="0" err="1">
                <a:latin typeface="+mj-lt"/>
                <a:ea typeface="+mj-ea"/>
                <a:cs typeface="+mj-cs"/>
              </a:rPr>
              <a:t>Allison</a:t>
            </a:r>
            <a:r>
              <a:rPr lang="tr-TR" sz="1600" dirty="0">
                <a:latin typeface="+mj-lt"/>
                <a:ea typeface="+mj-ea"/>
                <a:cs typeface="+mj-cs"/>
              </a:rPr>
              <a:t>/CAT tarafından 2.800 adetten fazla üretilmiştir. Kullanıldığı araçlar: CV90, Warrior, </a:t>
            </a:r>
            <a:r>
              <a:rPr lang="tr-TR" sz="1600" dirty="0" err="1">
                <a:latin typeface="+mj-lt"/>
                <a:ea typeface="+mj-ea"/>
                <a:cs typeface="+mj-cs"/>
              </a:rPr>
              <a:t>Terrier</a:t>
            </a:r>
            <a:r>
              <a:rPr lang="tr-TR" sz="1600" dirty="0">
                <a:latin typeface="+mj-lt"/>
                <a:ea typeface="+mj-ea"/>
                <a:cs typeface="+mj-cs"/>
              </a:rPr>
              <a:t>, AZMİM, ZAHA, ve Hava Savunma Araçları (KORKUT, HİSAR).  HST üretim lisansına sahiptir.</a:t>
            </a:r>
          </a:p>
          <a:p>
            <a:pPr>
              <a:lnSpc>
                <a:spcPct val="80000"/>
              </a:lnSpc>
              <a:buFont typeface="Wingdings" pitchFamily="2" charset="2"/>
              <a:buNone/>
              <a:defRPr/>
            </a:pPr>
            <a:endParaRPr lang="tr-TR" sz="1600" dirty="0">
              <a:effectLst>
                <a:outerShdw blurRad="38100" dist="38100" dir="2700000" algn="tl">
                  <a:srgbClr val="C0C0C0"/>
                </a:outerShdw>
              </a:effectLst>
            </a:endParaRPr>
          </a:p>
          <a:p>
            <a:pPr>
              <a:lnSpc>
                <a:spcPct val="80000"/>
              </a:lnSpc>
              <a:buFont typeface="Wingdings" pitchFamily="2" charset="2"/>
              <a:buNone/>
              <a:defRPr/>
            </a:pPr>
            <a:endParaRPr lang="tr-TR" sz="1600" dirty="0">
              <a:effectLst>
                <a:outerShdw blurRad="38100" dist="38100" dir="2700000" algn="tl">
                  <a:srgbClr val="C0C0C0"/>
                </a:outerShdw>
              </a:effectLst>
            </a:endParaRPr>
          </a:p>
          <a:p>
            <a:pPr>
              <a:lnSpc>
                <a:spcPct val="80000"/>
              </a:lnSpc>
              <a:defRPr/>
            </a:pPr>
            <a:r>
              <a:rPr lang="tr-TR" sz="1600" b="1" dirty="0" err="1">
                <a:solidFill>
                  <a:schemeClr val="tx2">
                    <a:lumMod val="25000"/>
                  </a:schemeClr>
                </a:solidFill>
                <a:latin typeface="+mj-lt"/>
                <a:ea typeface="+mj-ea"/>
                <a:cs typeface="+mj-cs"/>
              </a:rPr>
              <a:t>Allison</a:t>
            </a:r>
            <a:r>
              <a:rPr lang="tr-TR" sz="1600" b="1" dirty="0">
                <a:solidFill>
                  <a:schemeClr val="tx2">
                    <a:lumMod val="25000"/>
                  </a:schemeClr>
                </a:solidFill>
                <a:latin typeface="+mj-lt"/>
                <a:ea typeface="+mj-ea"/>
                <a:cs typeface="+mj-cs"/>
              </a:rPr>
              <a:t> X1100-5A4 Çapraz Tahrikli Transmisyon</a:t>
            </a:r>
          </a:p>
          <a:p>
            <a:pPr marL="285750" indent="284163" algn="l">
              <a:lnSpc>
                <a:spcPct val="80000"/>
              </a:lnSpc>
              <a:buFont typeface="Arial" panose="020B0604020202020204" pitchFamily="34" charset="0"/>
              <a:buChar char="•"/>
              <a:defRPr/>
            </a:pPr>
            <a:r>
              <a:rPr lang="tr-TR" sz="1600" dirty="0">
                <a:solidFill>
                  <a:schemeClr val="tx2">
                    <a:lumMod val="25000"/>
                  </a:schemeClr>
                </a:solidFill>
                <a:latin typeface="+mj-lt"/>
                <a:ea typeface="+mj-ea"/>
                <a:cs typeface="+mj-cs"/>
              </a:rPr>
              <a:t>4 ileri 2 geri hızlı, 1.500 HP (1.120 kW)</a:t>
            </a:r>
          </a:p>
          <a:p>
            <a:pPr marL="285750" indent="284163" algn="l">
              <a:lnSpc>
                <a:spcPct val="80000"/>
              </a:lnSpc>
              <a:buFont typeface="Arial" panose="020B0604020202020204" pitchFamily="34" charset="0"/>
              <a:buChar char="•"/>
              <a:defRPr/>
            </a:pPr>
            <a:r>
              <a:rPr lang="tr-TR" sz="1600" dirty="0">
                <a:solidFill>
                  <a:schemeClr val="tx2">
                    <a:lumMod val="25000"/>
                  </a:schemeClr>
                </a:solidFill>
                <a:latin typeface="+mj-lt"/>
                <a:ea typeface="+mj-ea"/>
                <a:cs typeface="+mj-cs"/>
              </a:rPr>
              <a:t>70 tona kadar zırhlı araçlar, obüsler için</a:t>
            </a:r>
          </a:p>
          <a:p>
            <a:pPr marL="285750" indent="284163" algn="l">
              <a:lnSpc>
                <a:spcPct val="80000"/>
              </a:lnSpc>
              <a:buFont typeface="Arial" panose="020B0604020202020204" pitchFamily="34" charset="0"/>
              <a:buChar char="•"/>
              <a:defRPr/>
            </a:pPr>
            <a:r>
              <a:rPr lang="tr-TR" sz="1600" dirty="0">
                <a:solidFill>
                  <a:schemeClr val="tx2">
                    <a:lumMod val="25000"/>
                  </a:schemeClr>
                </a:solidFill>
                <a:latin typeface="+mj-lt"/>
                <a:ea typeface="+mj-ea"/>
                <a:cs typeface="+mj-cs"/>
              </a:rPr>
              <a:t>T-155 K/M  Yeni Nesil Fırtına için </a:t>
            </a:r>
            <a:r>
              <a:rPr lang="tr-TR" sz="1600" dirty="0">
                <a:latin typeface="+mj-lt"/>
                <a:ea typeface="+mj-ea"/>
                <a:cs typeface="+mj-cs"/>
              </a:rPr>
              <a:t>HST tarafından üretilecektir. </a:t>
            </a:r>
            <a:r>
              <a:rPr lang="tr-TR" sz="1600" dirty="0">
                <a:solidFill>
                  <a:schemeClr val="tx2">
                    <a:lumMod val="25000"/>
                  </a:schemeClr>
                </a:solidFill>
                <a:latin typeface="+mj-lt"/>
                <a:ea typeface="+mj-ea"/>
                <a:cs typeface="+mj-cs"/>
              </a:rPr>
              <a:t>Proje faaliyetlerine devam edilmektedir.</a:t>
            </a:r>
          </a:p>
          <a:p>
            <a:pPr>
              <a:lnSpc>
                <a:spcPct val="80000"/>
              </a:lnSpc>
              <a:buFont typeface="Wingdings" pitchFamily="2" charset="2"/>
              <a:buNone/>
              <a:defRPr/>
            </a:pPr>
            <a:endParaRPr lang="tr-TR" sz="1600" dirty="0">
              <a:effectLst>
                <a:outerShdw blurRad="38100" dist="38100" dir="2700000" algn="tl">
                  <a:srgbClr val="C0C0C0"/>
                </a:outerShdw>
              </a:effectLst>
            </a:endParaRPr>
          </a:p>
          <a:p>
            <a:pPr>
              <a:lnSpc>
                <a:spcPct val="80000"/>
              </a:lnSpc>
              <a:buFont typeface="Wingdings" pitchFamily="2" charset="2"/>
              <a:buNone/>
              <a:defRPr/>
            </a:pPr>
            <a:endParaRPr lang="tr-TR" sz="1600" dirty="0">
              <a:effectLst>
                <a:outerShdw blurRad="38100" dist="38100" dir="2700000" algn="tl">
                  <a:srgbClr val="C0C0C0"/>
                </a:outerShdw>
              </a:effectLst>
            </a:endParaRPr>
          </a:p>
          <a:p>
            <a:pPr>
              <a:lnSpc>
                <a:spcPct val="80000"/>
              </a:lnSpc>
              <a:buFont typeface="Wingdings" pitchFamily="2" charset="2"/>
              <a:buNone/>
              <a:defRPr/>
            </a:pPr>
            <a:endParaRPr lang="tr-TR" sz="1600" dirty="0">
              <a:effectLst>
                <a:outerShdw blurRad="38100" dist="38100" dir="2700000" algn="tl">
                  <a:srgbClr val="C0C0C0"/>
                </a:outerShdw>
              </a:effectLst>
            </a:endParaRPr>
          </a:p>
        </p:txBody>
      </p:sp>
      <p:pic>
        <p:nvPicPr>
          <p:cNvPr id="14" name="Picture 13" descr="Allison-3040-MX-transmission | Devir Saati">
            <a:extLst>
              <a:ext uri="{FF2B5EF4-FFF2-40B4-BE49-F238E27FC236}">
                <a16:creationId xmlns:a16="http://schemas.microsoft.com/office/drawing/2014/main" id="{9C93800F-4076-4D87-A097-C8A2D14551FC}"/>
              </a:ext>
            </a:extLst>
          </p:cNvPr>
          <p:cNvPicPr/>
          <p:nvPr/>
        </p:nvPicPr>
        <p:blipFill rotWithShape="1">
          <a:blip r:embed="rId4" cstate="print">
            <a:extLst>
              <a:ext uri="{28A0092B-C50C-407E-A947-70E740481C1C}">
                <a14:useLocalDpi xmlns:a14="http://schemas.microsoft.com/office/drawing/2010/main" val="0"/>
              </a:ext>
            </a:extLst>
          </a:blip>
          <a:srcRect l="14433" t="8208" r="19874" b="13934"/>
          <a:stretch/>
        </p:blipFill>
        <p:spPr bwMode="auto">
          <a:xfrm>
            <a:off x="9825789" y="1847882"/>
            <a:ext cx="2031515" cy="1502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E41ED8F9-3F6A-498C-A172-79C7AA3B7400}"/>
              </a:ext>
            </a:extLst>
          </p:cNvPr>
          <p:cNvPicPr/>
          <p:nvPr/>
        </p:nvPicPr>
        <p:blipFill rotWithShape="1">
          <a:blip r:embed="rId5" cstate="print">
            <a:extLst>
              <a:ext uri="{28A0092B-C50C-407E-A947-70E740481C1C}">
                <a14:useLocalDpi xmlns:a14="http://schemas.microsoft.com/office/drawing/2010/main" val="0"/>
              </a:ext>
            </a:extLst>
          </a:blip>
          <a:srcRect l="15090" t="8138" r="2879" b="5022"/>
          <a:stretch/>
        </p:blipFill>
        <p:spPr bwMode="auto">
          <a:xfrm>
            <a:off x="9491828" y="4541489"/>
            <a:ext cx="2556510" cy="15220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4CA2DB3B-B7B2-4824-ABD4-866BBD245BC5}"/>
              </a:ext>
            </a:extLst>
          </p:cNvPr>
          <p:cNvPicPr>
            <a:picLocks noChangeAspect="1"/>
          </p:cNvPicPr>
          <p:nvPr/>
        </p:nvPicPr>
        <p:blipFill>
          <a:blip r:embed="rId6"/>
          <a:stretch>
            <a:fillRect/>
          </a:stretch>
        </p:blipFill>
        <p:spPr>
          <a:xfrm>
            <a:off x="6790224" y="1958285"/>
            <a:ext cx="2591507" cy="1391808"/>
          </a:xfrm>
          <a:prstGeom prst="rect">
            <a:avLst/>
          </a:prstGeom>
          <a:ln w="28575">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EB22D6A6-9F9D-4C9A-B6B6-8E9BF6DEF21C}"/>
              </a:ext>
            </a:extLst>
          </p:cNvPr>
          <p:cNvPicPr>
            <a:picLocks noChangeAspect="1"/>
          </p:cNvPicPr>
          <p:nvPr/>
        </p:nvPicPr>
        <p:blipFill>
          <a:blip r:embed="rId7"/>
          <a:stretch>
            <a:fillRect/>
          </a:stretch>
        </p:blipFill>
        <p:spPr>
          <a:xfrm>
            <a:off x="6790224" y="4603727"/>
            <a:ext cx="2591507" cy="1561549"/>
          </a:xfrm>
          <a:prstGeom prst="rect">
            <a:avLst/>
          </a:prstGeom>
          <a:ln w="285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500920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1828801" y="0"/>
            <a:ext cx="10363200"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Projeler</a:t>
            </a:r>
          </a:p>
        </p:txBody>
      </p:sp>
      <p:sp>
        <p:nvSpPr>
          <p:cNvPr id="16" name="Titel 2">
            <a:extLst>
              <a:ext uri="{FF2B5EF4-FFF2-40B4-BE49-F238E27FC236}">
                <a16:creationId xmlns:a16="http://schemas.microsoft.com/office/drawing/2014/main" id="{0F7850C7-C125-43B3-9608-2760DB2C3466}"/>
              </a:ext>
            </a:extLst>
          </p:cNvPr>
          <p:cNvSpPr txBox="1">
            <a:spLocks/>
          </p:cNvSpPr>
          <p:nvPr/>
        </p:nvSpPr>
        <p:spPr>
          <a:xfrm>
            <a:off x="352686" y="1567181"/>
            <a:ext cx="11486628" cy="5069775"/>
          </a:xfrm>
          <a:prstGeom prst="rect">
            <a:avLst/>
          </a:prstGeom>
        </p:spPr>
        <p:txBody>
          <a:bodyPr vert="horz" lIns="0" tIns="0" rIns="0" bIns="0" rtlCol="0" anchor="t" anchorCtr="0">
            <a:noAutofit/>
          </a:bodyPr>
          <a:lstStyle>
            <a:defPPr>
              <a:defRPr lang="en-US"/>
            </a:defPPr>
            <a:lvl1pPr lvl="0">
              <a:lnSpc>
                <a:spcPct val="90000"/>
              </a:lnSpc>
              <a:spcBef>
                <a:spcPct val="0"/>
              </a:spcBef>
              <a:buNone/>
              <a:defRPr sz="2400" b="1" baseline="0">
                <a:latin typeface="+mj-lt"/>
                <a:ea typeface="+mj-ea"/>
                <a:cs typeface="+mj-cs"/>
              </a:defRPr>
            </a:lvl1pPr>
          </a:lstStyle>
          <a:p>
            <a:pPr algn="just"/>
            <a:r>
              <a:rPr lang="tr-TR" sz="2400" b="1" dirty="0">
                <a:solidFill>
                  <a:schemeClr val="tx2">
                    <a:lumMod val="25000"/>
                  </a:schemeClr>
                </a:solidFill>
              </a:rPr>
              <a:t>M60A3 Tank </a:t>
            </a:r>
            <a:r>
              <a:rPr lang="tr-TR" dirty="0"/>
              <a:t>Modernizasyonu:</a:t>
            </a:r>
          </a:p>
          <a:p>
            <a:pPr marL="342900" indent="-342900" algn="just">
              <a:lnSpc>
                <a:spcPct val="100000"/>
              </a:lnSpc>
              <a:buFont typeface="Arial" panose="020B0604020202020204" pitchFamily="34" charset="0"/>
              <a:buChar char="•"/>
            </a:pPr>
            <a:r>
              <a:rPr lang="tr-TR" b="0" dirty="0"/>
              <a:t>M60A3 ana muharebe tankının h</a:t>
            </a:r>
            <a:r>
              <a:rPr lang="nl-NL" b="0" dirty="0"/>
              <a:t>izmet ömrünü uzatmak, performans</a:t>
            </a:r>
            <a:r>
              <a:rPr lang="tr-TR" b="0" dirty="0"/>
              <a:t>ı ile</a:t>
            </a:r>
            <a:r>
              <a:rPr lang="nl-NL" b="0" dirty="0"/>
              <a:t> güvenilirliğini art</a:t>
            </a:r>
            <a:r>
              <a:rPr lang="tr-TR" b="0" dirty="0"/>
              <a:t>ı</a:t>
            </a:r>
            <a:r>
              <a:rPr lang="nl-NL" b="0" dirty="0"/>
              <a:t>rmak</a:t>
            </a:r>
            <a:r>
              <a:rPr lang="tr-TR" b="0" dirty="0"/>
              <a:t>, maliyet-etkin bir </a:t>
            </a:r>
            <a:r>
              <a:rPr lang="nl-NL" b="0" dirty="0"/>
              <a:t>gelişmiş </a:t>
            </a:r>
            <a:r>
              <a:rPr lang="tr-TR" b="0" dirty="0"/>
              <a:t>hareket kabiliyeti</a:t>
            </a:r>
            <a:r>
              <a:rPr lang="nl-NL" b="0" dirty="0"/>
              <a:t> sağlamak</a:t>
            </a:r>
            <a:r>
              <a:rPr lang="tr-TR" b="0" dirty="0"/>
              <a:t> ve e</a:t>
            </a:r>
            <a:r>
              <a:rPr lang="nl-NL" b="0" dirty="0"/>
              <a:t>ğitim </a:t>
            </a:r>
            <a:r>
              <a:rPr lang="tr-TR" b="0" dirty="0"/>
              <a:t>/</a:t>
            </a:r>
            <a:r>
              <a:rPr lang="nl-NL" b="0" dirty="0"/>
              <a:t> lojistik destek gereksinimlerini azaltmak</a:t>
            </a:r>
            <a:r>
              <a:rPr lang="tr-TR" b="0" dirty="0"/>
              <a:t> maksadıyla 1.200 HP güçte L3 motoru ile üretim lisans haklarına sahip olduğumuz ve Yeni Nesil Fırtına aracında da kullanılan </a:t>
            </a:r>
            <a:r>
              <a:rPr lang="tr-TR" b="0" dirty="0" err="1"/>
              <a:t>Allison</a:t>
            </a:r>
            <a:r>
              <a:rPr lang="tr-TR" b="0" dirty="0"/>
              <a:t> X1100-5A4 transmisyonunun</a:t>
            </a:r>
            <a:r>
              <a:rPr lang="tr-TR" b="0" dirty="0">
                <a:solidFill>
                  <a:srgbClr val="FF0000"/>
                </a:solidFill>
              </a:rPr>
              <a:t> </a:t>
            </a:r>
            <a:r>
              <a:rPr lang="tr-TR" b="0" dirty="0"/>
              <a:t>yerli katkı ile üretimi ve montajını teklif ediyoruz. </a:t>
            </a:r>
          </a:p>
          <a:p>
            <a:pPr marL="342900" indent="-342900" algn="just">
              <a:lnSpc>
                <a:spcPct val="100000"/>
              </a:lnSpc>
              <a:buFont typeface="Arial" panose="020B0604020202020204" pitchFamily="34" charset="0"/>
              <a:buChar char="•"/>
            </a:pPr>
            <a:r>
              <a:rPr lang="tr-TR" b="0" dirty="0"/>
              <a:t>Teklif ettiğimiz güç grubu üretim/montaj veya lojistik desteğini sağlamak için ihracat kısıtlaması bulunmayan, ana muharebe tankına önemli hareket kabiliyeti ve güvenilirlik avantajları sağlayan yegane alternatif güç grubudur. </a:t>
            </a:r>
          </a:p>
          <a:p>
            <a:pPr marL="342900" indent="-342900" algn="just">
              <a:lnSpc>
                <a:spcPct val="100000"/>
              </a:lnSpc>
              <a:buFont typeface="Arial" panose="020B0604020202020204" pitchFamily="34" charset="0"/>
              <a:buChar char="•"/>
            </a:pPr>
            <a:r>
              <a:rPr lang="tr-TR" b="0" dirty="0"/>
              <a:t>M60A3 tankına eklenen aktif koruma sistemi, tank lazer uyarı sistemi vb. ilave yeteneklerin getirdiği ağırlıklardan dolayı tankın güç-ağırlık oranı olumsuz yönde etkilendiği için güç grubu yenilenmeden 3. nesil bir ana muharebe tankından beklenen performansı gerçekleştiremeyecektir.   </a:t>
            </a:r>
          </a:p>
        </p:txBody>
      </p:sp>
    </p:spTree>
    <p:extLst>
      <p:ext uri="{BB962C8B-B14F-4D97-AF65-F5344CB8AC3E}">
        <p14:creationId xmlns:p14="http://schemas.microsoft.com/office/powerpoint/2010/main" val="1256075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1828801" y="0"/>
            <a:ext cx="10363200"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Projeler</a:t>
            </a:r>
          </a:p>
        </p:txBody>
      </p:sp>
      <p:sp>
        <p:nvSpPr>
          <p:cNvPr id="16" name="Titel 2">
            <a:extLst>
              <a:ext uri="{FF2B5EF4-FFF2-40B4-BE49-F238E27FC236}">
                <a16:creationId xmlns:a16="http://schemas.microsoft.com/office/drawing/2014/main" id="{0F7850C7-C125-43B3-9608-2760DB2C3466}"/>
              </a:ext>
            </a:extLst>
          </p:cNvPr>
          <p:cNvSpPr txBox="1">
            <a:spLocks/>
          </p:cNvSpPr>
          <p:nvPr/>
        </p:nvSpPr>
        <p:spPr>
          <a:xfrm>
            <a:off x="352686" y="1567181"/>
            <a:ext cx="11486628" cy="5069775"/>
          </a:xfrm>
          <a:prstGeom prst="rect">
            <a:avLst/>
          </a:prstGeom>
        </p:spPr>
        <p:txBody>
          <a:bodyPr vert="horz" lIns="0" tIns="0" rIns="0" bIns="0" rtlCol="0" anchor="t" anchorCtr="0">
            <a:noAutofit/>
          </a:bodyPr>
          <a:lstStyle>
            <a:defPPr>
              <a:defRPr lang="en-US"/>
            </a:defPPr>
            <a:lvl1pPr lvl="0">
              <a:lnSpc>
                <a:spcPct val="90000"/>
              </a:lnSpc>
              <a:spcBef>
                <a:spcPct val="0"/>
              </a:spcBef>
              <a:buNone/>
              <a:defRPr sz="2400" b="1" baseline="0">
                <a:latin typeface="+mj-lt"/>
                <a:ea typeface="+mj-ea"/>
                <a:cs typeface="+mj-cs"/>
              </a:defRPr>
            </a:lvl1pPr>
          </a:lstStyle>
          <a:p>
            <a:pPr algn="just"/>
            <a:r>
              <a:rPr lang="tr-TR" sz="2400" b="1" dirty="0">
                <a:solidFill>
                  <a:schemeClr val="tx2">
                    <a:lumMod val="25000"/>
                  </a:schemeClr>
                </a:solidFill>
              </a:rPr>
              <a:t>M60A3 Tank </a:t>
            </a:r>
            <a:r>
              <a:rPr lang="tr-TR" dirty="0"/>
              <a:t>Modernizasyonu:</a:t>
            </a:r>
          </a:p>
          <a:p>
            <a:pPr marL="342900" indent="-342900" algn="just">
              <a:lnSpc>
                <a:spcPct val="100000"/>
              </a:lnSpc>
              <a:buFont typeface="Arial" panose="020B0604020202020204" pitchFamily="34" charset="0"/>
              <a:buChar char="•"/>
            </a:pPr>
            <a:endParaRPr lang="tr-TR" b="0" dirty="0"/>
          </a:p>
          <a:p>
            <a:pPr marL="342900" indent="-342900" algn="just">
              <a:lnSpc>
                <a:spcPct val="100000"/>
              </a:lnSpc>
              <a:buFont typeface="Arial" panose="020B0604020202020204" pitchFamily="34" charset="0"/>
              <a:buChar char="•"/>
            </a:pPr>
            <a:r>
              <a:rPr lang="tr-TR" b="0" dirty="0"/>
              <a:t>Önerdiğimiz çözümde tankın gövde yapısında, yakıt depolarında, zincir dişlilerinde, paletlerde veya yürüyen aksamda hiçbir değişiklik gerekmemektedir ("</a:t>
            </a:r>
            <a:r>
              <a:rPr lang="tr-TR" b="0" dirty="0" err="1"/>
              <a:t>drop</a:t>
            </a:r>
            <a:r>
              <a:rPr lang="tr-TR" b="0" dirty="0"/>
              <a:t>-in " çözüm). </a:t>
            </a:r>
          </a:p>
          <a:p>
            <a:pPr marL="342900" indent="-342900" algn="just">
              <a:lnSpc>
                <a:spcPct val="100000"/>
              </a:lnSpc>
              <a:buFont typeface="Arial" panose="020B0604020202020204" pitchFamily="34" charset="0"/>
              <a:buChar char="•"/>
            </a:pPr>
            <a:r>
              <a:rPr lang="tr-TR" b="0" dirty="0"/>
              <a:t>Güç grubunun tanka entegrasyonu yurt içinde gerçekleştirilebilecek ve genel proje maliyetleri minimum olacaktır. </a:t>
            </a:r>
          </a:p>
          <a:p>
            <a:pPr marL="342900" indent="-342900" algn="just">
              <a:lnSpc>
                <a:spcPct val="100000"/>
              </a:lnSpc>
              <a:buFont typeface="Arial" panose="020B0604020202020204" pitchFamily="34" charset="0"/>
              <a:buChar char="•"/>
            </a:pPr>
            <a:r>
              <a:rPr lang="tr-TR" b="0" dirty="0"/>
              <a:t>Yeni Nesil Fırtınada kullanılan güç grubu, çok az değişiklikle M60A3’de kullanılabileceği için geliştirme ve test yatırımı ile gereken süre çok düşük olacaktır. Ayrıca ortak mamul kullanılması lojistik kolaylık sağlayacaktır. </a:t>
            </a:r>
          </a:p>
          <a:p>
            <a:pPr marL="342900" indent="-342900" algn="just">
              <a:lnSpc>
                <a:spcPct val="100000"/>
              </a:lnSpc>
              <a:buFont typeface="Arial" panose="020B0604020202020204" pitchFamily="34" charset="0"/>
              <a:buChar char="•"/>
            </a:pPr>
            <a:r>
              <a:rPr lang="tr-TR" b="0" dirty="0"/>
              <a:t>Projenin özellikle Orta Doğu ülkelerine ciddi ihracat potansiyeli bulunmaktadır.</a:t>
            </a:r>
            <a:endParaRPr lang="nl-NL" b="0" dirty="0"/>
          </a:p>
        </p:txBody>
      </p:sp>
    </p:spTree>
    <p:extLst>
      <p:ext uri="{BB962C8B-B14F-4D97-AF65-F5344CB8AC3E}">
        <p14:creationId xmlns:p14="http://schemas.microsoft.com/office/powerpoint/2010/main" val="270142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1828801" y="0"/>
            <a:ext cx="10363200"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Projeler</a:t>
            </a:r>
          </a:p>
        </p:txBody>
      </p:sp>
      <p:sp>
        <p:nvSpPr>
          <p:cNvPr id="16" name="Titel 2">
            <a:extLst>
              <a:ext uri="{FF2B5EF4-FFF2-40B4-BE49-F238E27FC236}">
                <a16:creationId xmlns:a16="http://schemas.microsoft.com/office/drawing/2014/main" id="{0F7850C7-C125-43B3-9608-2760DB2C3466}"/>
              </a:ext>
            </a:extLst>
          </p:cNvPr>
          <p:cNvSpPr txBox="1">
            <a:spLocks/>
          </p:cNvSpPr>
          <p:nvPr/>
        </p:nvSpPr>
        <p:spPr>
          <a:xfrm>
            <a:off x="361243" y="1409683"/>
            <a:ext cx="11486628" cy="5417941"/>
          </a:xfrm>
          <a:prstGeom prst="rect">
            <a:avLst/>
          </a:prstGeom>
        </p:spPr>
        <p:txBody>
          <a:bodyPr vert="horz" lIns="0" tIns="0" rIns="0" bIns="0" rtlCol="0" anchor="t" anchorCtr="0">
            <a:noAutofit/>
          </a:bodyPr>
          <a:lstStyle>
            <a:defPPr>
              <a:defRPr lang="en-US"/>
            </a:defPPr>
            <a:lvl1pPr lvl="0">
              <a:lnSpc>
                <a:spcPct val="90000"/>
              </a:lnSpc>
              <a:spcBef>
                <a:spcPct val="0"/>
              </a:spcBef>
              <a:buNone/>
              <a:defRPr sz="2400" b="1" baseline="0">
                <a:latin typeface="+mj-lt"/>
                <a:ea typeface="+mj-ea"/>
                <a:cs typeface="+mj-cs"/>
              </a:defRPr>
            </a:lvl1pPr>
          </a:lstStyle>
          <a:p>
            <a:pPr algn="just"/>
            <a:r>
              <a:rPr lang="tr-TR" sz="2400" b="1" dirty="0">
                <a:solidFill>
                  <a:schemeClr val="tx2">
                    <a:lumMod val="25000"/>
                  </a:schemeClr>
                </a:solidFill>
              </a:rPr>
              <a:t>ZMA/GZPT modernizasyonu:</a:t>
            </a:r>
          </a:p>
          <a:p>
            <a:pPr marL="342900" indent="-342900" algn="just">
              <a:lnSpc>
                <a:spcPct val="100000"/>
              </a:lnSpc>
              <a:buFont typeface="Arial" panose="020B0604020202020204" pitchFamily="34" charset="0"/>
              <a:buChar char="•"/>
            </a:pPr>
            <a:r>
              <a:rPr lang="tr-TR" b="0" dirty="0"/>
              <a:t>TSK envanterinde bulunan 2.251 adet zırhlı muharebe aracı (ZMA) ve geliştirilmiş zırhlı personel taşıyıcının (GZPT) transmisyonu tesislerimizde üretim, montaj ve test çalışmaları yapılarak teslim edilmiştir. ZMA/GZPT modernizasyonu projemiz söz konusu araçların modernizasyon ve ömür uzatma çözümü tüm ZMA/GZPT ailesinin üzerindeki görev ekipmanlarından bağımsız olarak; ilave ağırlıkları da göz önüne alarak hareket kabiliyetinin iyileştirilmesini kapsamaktadır. </a:t>
            </a:r>
          </a:p>
          <a:p>
            <a:pPr marL="342900" indent="-342900" algn="just">
              <a:lnSpc>
                <a:spcPct val="100000"/>
              </a:lnSpc>
              <a:buFont typeface="Arial" panose="020B0604020202020204" pitchFamily="34" charset="0"/>
              <a:buChar char="•"/>
            </a:pPr>
            <a:r>
              <a:rPr lang="tr-TR" b="0" dirty="0"/>
              <a:t>Yapılacak modernizasyon ile araçların güvenilir kullanım ömürlerinin 20 yıldan fazla artması ve araçların -20 °C ile +60 °C arasında, her türlü arazi koşullarındaki tüm harekat gereksinimlerini karşılaması planlanmaktadır. </a:t>
            </a:r>
          </a:p>
          <a:p>
            <a:pPr marL="342900" indent="-342900" algn="just">
              <a:lnSpc>
                <a:spcPct val="100000"/>
              </a:lnSpc>
              <a:buFont typeface="Arial" panose="020B0604020202020204" pitchFamily="34" charset="0"/>
              <a:buChar char="•"/>
            </a:pPr>
            <a:r>
              <a:rPr lang="tr-TR" b="0" dirty="0"/>
              <a:t>Projenin özellikle Orta Doğu ülkelerine ciddi ihracat potansiyeli bulunmaktadır.</a:t>
            </a:r>
            <a:endParaRPr lang="nl-NL" b="0" dirty="0"/>
          </a:p>
        </p:txBody>
      </p:sp>
    </p:spTree>
    <p:extLst>
      <p:ext uri="{BB962C8B-B14F-4D97-AF65-F5344CB8AC3E}">
        <p14:creationId xmlns:p14="http://schemas.microsoft.com/office/powerpoint/2010/main" val="849217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1828801" y="0"/>
            <a:ext cx="10363200"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Projeler</a:t>
            </a:r>
          </a:p>
        </p:txBody>
      </p:sp>
      <p:sp>
        <p:nvSpPr>
          <p:cNvPr id="16" name="Titel 2">
            <a:extLst>
              <a:ext uri="{FF2B5EF4-FFF2-40B4-BE49-F238E27FC236}">
                <a16:creationId xmlns:a16="http://schemas.microsoft.com/office/drawing/2014/main" id="{0F7850C7-C125-43B3-9608-2760DB2C3466}"/>
              </a:ext>
            </a:extLst>
          </p:cNvPr>
          <p:cNvSpPr txBox="1">
            <a:spLocks/>
          </p:cNvSpPr>
          <p:nvPr/>
        </p:nvSpPr>
        <p:spPr>
          <a:xfrm>
            <a:off x="361243" y="1409683"/>
            <a:ext cx="11486628" cy="5417941"/>
          </a:xfrm>
          <a:prstGeom prst="rect">
            <a:avLst/>
          </a:prstGeom>
        </p:spPr>
        <p:txBody>
          <a:bodyPr vert="horz" lIns="0" tIns="0" rIns="0" bIns="0" rtlCol="0" anchor="t" anchorCtr="0">
            <a:noAutofit/>
          </a:bodyPr>
          <a:lstStyle>
            <a:defPPr>
              <a:defRPr lang="en-US"/>
            </a:defPPr>
            <a:lvl1pPr lvl="0">
              <a:lnSpc>
                <a:spcPct val="90000"/>
              </a:lnSpc>
              <a:spcBef>
                <a:spcPct val="0"/>
              </a:spcBef>
              <a:buNone/>
              <a:defRPr sz="2400" b="1" baseline="0">
                <a:latin typeface="+mj-lt"/>
                <a:ea typeface="+mj-ea"/>
                <a:cs typeface="+mj-cs"/>
              </a:defRPr>
            </a:lvl1pPr>
          </a:lstStyle>
          <a:p>
            <a:pPr algn="just"/>
            <a:r>
              <a:rPr lang="tr-TR" sz="2400" b="1" dirty="0">
                <a:solidFill>
                  <a:schemeClr val="tx2">
                    <a:lumMod val="25000"/>
                  </a:schemeClr>
                </a:solidFill>
              </a:rPr>
              <a:t>Yeni Nesil T-155 K/M Fırtına Obüsü:</a:t>
            </a:r>
          </a:p>
          <a:p>
            <a:pPr marL="342900" indent="-342900" algn="just">
              <a:lnSpc>
                <a:spcPct val="100000"/>
              </a:lnSpc>
              <a:buFont typeface="Arial" panose="020B0604020202020204" pitchFamily="34" charset="0"/>
              <a:buChar char="•"/>
            </a:pPr>
            <a:r>
              <a:rPr lang="tr-TR" sz="2400" b="0" dirty="0">
                <a:solidFill>
                  <a:schemeClr val="tx2">
                    <a:lumMod val="25000"/>
                  </a:schemeClr>
                </a:solidFill>
              </a:rPr>
              <a:t>Toplam 54 adet (1 adet prototip + 53 adet seri üretim) transmisyon için ASFAT A.Ş. ile        03 Şubat 2023 tarihinde Sözleşme imzalanmıştır. </a:t>
            </a:r>
          </a:p>
          <a:p>
            <a:pPr marL="342900" indent="-342900" algn="just">
              <a:lnSpc>
                <a:spcPct val="100000"/>
              </a:lnSpc>
              <a:buFont typeface="Arial" panose="020B0604020202020204" pitchFamily="34" charset="0"/>
              <a:buChar char="•"/>
            </a:pPr>
            <a:r>
              <a:rPr lang="tr-TR" sz="2400" b="0" dirty="0">
                <a:solidFill>
                  <a:schemeClr val="tx2">
                    <a:lumMod val="25000"/>
                  </a:schemeClr>
                </a:solidFill>
              </a:rPr>
              <a:t>İlave 48 adet ihtiyaç için henüz Sözleşme bulunmamaktadır. İlave ihtiyaçlar için de Sözleşme imzalanması durumunda projenin toplam yerli katkısında artış meydana gelmesi, ilave yurt içi tasarım, geliştirme ve test yeteneklerinin kazanılması ve üretim teknolojilerine yönelik teknoloji transferi yapılması planlanmaktadır.</a:t>
            </a:r>
          </a:p>
          <a:p>
            <a:pPr algn="just">
              <a:lnSpc>
                <a:spcPct val="150000"/>
              </a:lnSpc>
            </a:pPr>
            <a:r>
              <a:rPr lang="tr-TR" dirty="0">
                <a:solidFill>
                  <a:schemeClr val="tx2">
                    <a:lumMod val="25000"/>
                  </a:schemeClr>
                </a:solidFill>
              </a:rPr>
              <a:t>ALTAY Ana Muharebe Tankı:</a:t>
            </a:r>
          </a:p>
          <a:p>
            <a:pPr marL="342900" indent="-342900" algn="just">
              <a:lnSpc>
                <a:spcPct val="100000"/>
              </a:lnSpc>
              <a:buFont typeface="Arial" panose="020B0604020202020204" pitchFamily="34" charset="0"/>
              <a:buChar char="•"/>
            </a:pPr>
            <a:r>
              <a:rPr lang="tr-TR" sz="2400" b="0" dirty="0">
                <a:solidFill>
                  <a:schemeClr val="tx2">
                    <a:lumMod val="25000"/>
                  </a:schemeClr>
                </a:solidFill>
              </a:rPr>
              <a:t>ALTAY ana muharebe tankının seri üretimi için </a:t>
            </a:r>
            <a:r>
              <a:rPr lang="tr-TR" sz="2400" b="0" dirty="0" err="1">
                <a:solidFill>
                  <a:schemeClr val="tx2">
                    <a:lumMod val="25000"/>
                  </a:schemeClr>
                </a:solidFill>
              </a:rPr>
              <a:t>Allison</a:t>
            </a:r>
            <a:r>
              <a:rPr lang="tr-TR" sz="2400" b="0" dirty="0">
                <a:solidFill>
                  <a:schemeClr val="tx2">
                    <a:lumMod val="25000"/>
                  </a:schemeClr>
                </a:solidFill>
              </a:rPr>
              <a:t> tarafından üretilen ve yıllardır M1 </a:t>
            </a:r>
            <a:r>
              <a:rPr lang="tr-TR" sz="2400" b="0" dirty="0" err="1">
                <a:solidFill>
                  <a:schemeClr val="tx2">
                    <a:lumMod val="25000"/>
                  </a:schemeClr>
                </a:solidFill>
              </a:rPr>
              <a:t>Abrams</a:t>
            </a:r>
            <a:r>
              <a:rPr lang="tr-TR" sz="2400" b="0" dirty="0">
                <a:solidFill>
                  <a:schemeClr val="tx2">
                    <a:lumMod val="25000"/>
                  </a:schemeClr>
                </a:solidFill>
              </a:rPr>
              <a:t> tanklarında kullanılan X1100 transmisyonun ALTAY için uyumlu hale getirilmesi ile teknolojik ve maliyet-etkin bir transmisyonun kısa bir sürede sağlanabileceği değerlendirilmektedir.</a:t>
            </a:r>
          </a:p>
          <a:p>
            <a:pPr algn="just"/>
            <a:endParaRPr lang="nl-NL" b="0" dirty="0"/>
          </a:p>
        </p:txBody>
      </p:sp>
    </p:spTree>
    <p:extLst>
      <p:ext uri="{BB962C8B-B14F-4D97-AF65-F5344CB8AC3E}">
        <p14:creationId xmlns:p14="http://schemas.microsoft.com/office/powerpoint/2010/main" val="3363138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M60A3 Modernizasyonu</a:t>
            </a:r>
          </a:p>
        </p:txBody>
      </p:sp>
      <p:sp>
        <p:nvSpPr>
          <p:cNvPr id="16" name="Titel 2">
            <a:extLst>
              <a:ext uri="{FF2B5EF4-FFF2-40B4-BE49-F238E27FC236}">
                <a16:creationId xmlns:a16="http://schemas.microsoft.com/office/drawing/2014/main" id="{0F7850C7-C125-43B3-9608-2760DB2C3466}"/>
              </a:ext>
            </a:extLst>
          </p:cNvPr>
          <p:cNvSpPr txBox="1">
            <a:spLocks/>
          </p:cNvSpPr>
          <p:nvPr/>
        </p:nvSpPr>
        <p:spPr>
          <a:xfrm>
            <a:off x="361243" y="1409684"/>
            <a:ext cx="5960729" cy="3286216"/>
          </a:xfrm>
          <a:prstGeom prst="rect">
            <a:avLst/>
          </a:prstGeom>
        </p:spPr>
        <p:txBody>
          <a:bodyPr vert="horz" lIns="0" tIns="0" rIns="0" bIns="0" rtlCol="0" anchor="t" anchorCtr="0">
            <a:noAutofit/>
          </a:bodyPr>
          <a:lstStyle>
            <a:defPPr>
              <a:defRPr lang="en-US"/>
            </a:defPPr>
            <a:lvl1pPr lvl="0">
              <a:lnSpc>
                <a:spcPct val="90000"/>
              </a:lnSpc>
              <a:spcBef>
                <a:spcPct val="0"/>
              </a:spcBef>
              <a:buNone/>
              <a:defRPr sz="2400" b="1" baseline="0">
                <a:latin typeface="+mj-lt"/>
                <a:ea typeface="+mj-ea"/>
                <a:cs typeface="+mj-cs"/>
              </a:defRPr>
            </a:lvl1pPr>
          </a:lstStyle>
          <a:p>
            <a:pPr algn="just"/>
            <a:r>
              <a:rPr lang="tr-TR" sz="2400" b="1" dirty="0">
                <a:solidFill>
                  <a:schemeClr val="tx2">
                    <a:lumMod val="25000"/>
                  </a:schemeClr>
                </a:solidFill>
              </a:rPr>
              <a:t>M60A3 </a:t>
            </a:r>
            <a:r>
              <a:rPr lang="tr-TR" dirty="0"/>
              <a:t>Modernizasyon ve Ömür Uzatma Çözümlerinin Temel Amaçları:</a:t>
            </a:r>
          </a:p>
          <a:p>
            <a:pPr algn="just"/>
            <a:endParaRPr lang="tr-TR" dirty="0"/>
          </a:p>
          <a:p>
            <a:pPr marL="342900" indent="-342900" algn="just">
              <a:lnSpc>
                <a:spcPct val="150000"/>
              </a:lnSpc>
              <a:buFont typeface="Arial" panose="020B0604020202020204" pitchFamily="34" charset="0"/>
              <a:buChar char="•"/>
            </a:pPr>
            <a:r>
              <a:rPr lang="tr-TR" b="0" dirty="0"/>
              <a:t>M60A3 ana muharebe tankının h</a:t>
            </a:r>
            <a:r>
              <a:rPr lang="nl-NL" b="0" dirty="0"/>
              <a:t>izmet ömrünü uzatmak, performans</a:t>
            </a:r>
            <a:r>
              <a:rPr lang="tr-TR" b="0" dirty="0"/>
              <a:t>ı</a:t>
            </a:r>
            <a:r>
              <a:rPr lang="nl-NL" b="0" dirty="0"/>
              <a:t>n</a:t>
            </a:r>
            <a:r>
              <a:rPr lang="tr-TR" b="0" dirty="0"/>
              <a:t>ı</a:t>
            </a:r>
            <a:r>
              <a:rPr lang="nl-NL" b="0" dirty="0"/>
              <a:t> ve güvenilirliğini art</a:t>
            </a:r>
            <a:r>
              <a:rPr lang="tr-TR" b="0" dirty="0"/>
              <a:t>ı</a:t>
            </a:r>
            <a:r>
              <a:rPr lang="nl-NL" b="0" dirty="0"/>
              <a:t>rmak</a:t>
            </a:r>
          </a:p>
          <a:p>
            <a:pPr marL="342900" indent="-342900" algn="just">
              <a:lnSpc>
                <a:spcPct val="150000"/>
              </a:lnSpc>
              <a:buFont typeface="Arial" panose="020B0604020202020204" pitchFamily="34" charset="0"/>
              <a:buChar char="•"/>
            </a:pPr>
            <a:r>
              <a:rPr lang="nl-NL" b="0" dirty="0"/>
              <a:t>Düşük maliyetli, gelişmiş görev yetenekleri sağlamak</a:t>
            </a:r>
          </a:p>
          <a:p>
            <a:pPr marL="342900" indent="-342900" algn="just">
              <a:lnSpc>
                <a:spcPct val="150000"/>
              </a:lnSpc>
              <a:buFont typeface="Arial" panose="020B0604020202020204" pitchFamily="34" charset="0"/>
              <a:buChar char="•"/>
            </a:pPr>
            <a:r>
              <a:rPr lang="nl-NL" b="0" dirty="0"/>
              <a:t>Eğitim ve lojistik destek gereksinimlerini azaltmak</a:t>
            </a:r>
          </a:p>
        </p:txBody>
      </p:sp>
      <p:sp>
        <p:nvSpPr>
          <p:cNvPr id="20" name="TextBox 19">
            <a:extLst>
              <a:ext uri="{FF2B5EF4-FFF2-40B4-BE49-F238E27FC236}">
                <a16:creationId xmlns:a16="http://schemas.microsoft.com/office/drawing/2014/main" id="{970F7D7E-1ECF-4C7A-97B5-1CFE3432A063}"/>
              </a:ext>
            </a:extLst>
          </p:cNvPr>
          <p:cNvSpPr txBox="1"/>
          <p:nvPr/>
        </p:nvSpPr>
        <p:spPr>
          <a:xfrm>
            <a:off x="9145601" y="5290495"/>
            <a:ext cx="1811433" cy="523220"/>
          </a:xfrm>
          <a:prstGeom prst="rect">
            <a:avLst/>
          </a:prstGeom>
          <a:noFill/>
        </p:spPr>
        <p:txBody>
          <a:bodyPr wrap="square">
            <a:spAutoFit/>
          </a:bodyPr>
          <a:lstStyle/>
          <a:p>
            <a:r>
              <a:rPr lang="tr-TR" sz="2800" b="1" dirty="0">
                <a:solidFill>
                  <a:schemeClr val="tx2">
                    <a:lumMod val="25000"/>
                  </a:schemeClr>
                </a:solidFill>
              </a:rPr>
              <a:t>M60A3</a:t>
            </a:r>
            <a:endParaRPr lang="en-US" sz="2800" dirty="0"/>
          </a:p>
        </p:txBody>
      </p:sp>
      <p:pic>
        <p:nvPicPr>
          <p:cNvPr id="4" name="Picture 3" descr="A picture containing military vehicle, transport, outdoor, stack&#10;&#10;Description automatically generated">
            <a:extLst>
              <a:ext uri="{FF2B5EF4-FFF2-40B4-BE49-F238E27FC236}">
                <a16:creationId xmlns:a16="http://schemas.microsoft.com/office/drawing/2014/main" id="{F0EEF157-9607-46AB-8D37-DC8B45C5D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139" y="2365129"/>
            <a:ext cx="4815102" cy="2711273"/>
          </a:xfrm>
          <a:prstGeom prst="rect">
            <a:avLst/>
          </a:prstGeom>
          <a:ln w="285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6789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EB45E-9420-4D58-974C-002239A7360D}"/>
              </a:ext>
            </a:extLst>
          </p:cNvPr>
          <p:cNvSpPr/>
          <p:nvPr/>
        </p:nvSpPr>
        <p:spPr bwMode="auto">
          <a:xfrm>
            <a:off x="2011681" y="1044285"/>
            <a:ext cx="10180320" cy="157498"/>
          </a:xfrm>
          <a:prstGeom prst="rect">
            <a:avLst/>
          </a:prstGeom>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p:spPr>
        <p:txBody>
          <a:bodyPr rot="0" vert="horz" wrap="square" lIns="91440" tIns="45720" rIns="91440" bIns="45720" rtlCol="0" anchor="t" anchorCtr="0" upright="1">
            <a:noAutofit/>
          </a:bodyPr>
          <a:lstStyle/>
          <a:p>
            <a:pPr algn="l"/>
            <a:endParaRPr lang="en-US" dirty="0"/>
          </a:p>
        </p:txBody>
      </p:sp>
      <p:pic>
        <p:nvPicPr>
          <p:cNvPr id="6" name="Picture 5">
            <a:extLst>
              <a:ext uri="{FF2B5EF4-FFF2-40B4-BE49-F238E27FC236}">
                <a16:creationId xmlns:a16="http://schemas.microsoft.com/office/drawing/2014/main" id="{5CDE1B7B-77B0-4358-A33E-8CE28DD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375"/>
            <a:ext cx="1828800" cy="1060508"/>
          </a:xfrm>
          <a:prstGeom prst="rect">
            <a:avLst/>
          </a:prstGeom>
          <a:effectLst>
            <a:outerShdw blurRad="50800" dist="177800" dir="2700000" algn="tl" rotWithShape="0">
              <a:prstClr val="black">
                <a:alpha val="23000"/>
              </a:prstClr>
            </a:outerShdw>
          </a:effectLst>
        </p:spPr>
      </p:pic>
      <p:sp>
        <p:nvSpPr>
          <p:cNvPr id="8" name="Title 1">
            <a:extLst>
              <a:ext uri="{FF2B5EF4-FFF2-40B4-BE49-F238E27FC236}">
                <a16:creationId xmlns:a16="http://schemas.microsoft.com/office/drawing/2014/main" id="{42C10D9F-15E7-4920-AD5A-49E9A950D6E7}"/>
              </a:ext>
            </a:extLst>
          </p:cNvPr>
          <p:cNvSpPr txBox="1">
            <a:spLocks/>
          </p:cNvSpPr>
          <p:nvPr/>
        </p:nvSpPr>
        <p:spPr>
          <a:xfrm>
            <a:off x="0" y="0"/>
            <a:ext cx="12192001" cy="7789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200" b="1" dirty="0">
                <a:latin typeface="+mn-lt"/>
              </a:rPr>
              <a:t>M60A3 Modernizasyonu</a:t>
            </a:r>
          </a:p>
        </p:txBody>
      </p:sp>
      <p:sp>
        <p:nvSpPr>
          <p:cNvPr id="16" name="Titel 2">
            <a:extLst>
              <a:ext uri="{FF2B5EF4-FFF2-40B4-BE49-F238E27FC236}">
                <a16:creationId xmlns:a16="http://schemas.microsoft.com/office/drawing/2014/main" id="{0F7850C7-C125-43B3-9608-2760DB2C3466}"/>
              </a:ext>
            </a:extLst>
          </p:cNvPr>
          <p:cNvSpPr txBox="1">
            <a:spLocks/>
          </p:cNvSpPr>
          <p:nvPr/>
        </p:nvSpPr>
        <p:spPr>
          <a:xfrm>
            <a:off x="367856" y="1355512"/>
            <a:ext cx="5728144" cy="4455717"/>
          </a:xfrm>
          <a:prstGeom prst="rect">
            <a:avLst/>
          </a:prstGeom>
        </p:spPr>
        <p:txBody>
          <a:bodyPr vert="horz" lIns="0" tIns="0" rIns="0" bIns="0" rtlCol="0" anchor="t" anchorCtr="0">
            <a:noAutofit/>
          </a:bodyPr>
          <a:lstStyle>
            <a:defPPr>
              <a:defRPr lang="en-US"/>
            </a:defPPr>
            <a:lvl1pPr lvl="0">
              <a:lnSpc>
                <a:spcPct val="90000"/>
              </a:lnSpc>
              <a:spcBef>
                <a:spcPct val="0"/>
              </a:spcBef>
              <a:buNone/>
              <a:defRPr sz="2400" b="1" baseline="0">
                <a:latin typeface="+mj-lt"/>
                <a:ea typeface="+mj-ea"/>
                <a:cs typeface="+mj-cs"/>
              </a:defRPr>
            </a:lvl1pPr>
          </a:lstStyle>
          <a:p>
            <a:pPr algn="just">
              <a:lnSpc>
                <a:spcPct val="150000"/>
              </a:lnSpc>
            </a:pPr>
            <a:r>
              <a:rPr lang="tr-TR" dirty="0"/>
              <a:t>Hareket kabiliyeti iyileştirme çözümü:</a:t>
            </a:r>
            <a:endParaRPr lang="tr-TR" b="0" dirty="0"/>
          </a:p>
          <a:p>
            <a:pPr marL="342900" indent="-342900" algn="just">
              <a:lnSpc>
                <a:spcPct val="150000"/>
              </a:lnSpc>
              <a:buFont typeface="Arial" panose="020B0604020202020204" pitchFamily="34" charset="0"/>
              <a:buChar char="•"/>
            </a:pPr>
            <a:r>
              <a:rPr lang="tr-TR" b="0" dirty="0"/>
              <a:t>Araç gövdesinde herhangi bir değişiklik gerektirmeyen (</a:t>
            </a:r>
            <a:r>
              <a:rPr lang="tr-TR" b="0" dirty="0" err="1"/>
              <a:t>drop</a:t>
            </a:r>
            <a:r>
              <a:rPr lang="tr-TR" b="0" dirty="0"/>
              <a:t>-in) çözüm</a:t>
            </a:r>
          </a:p>
          <a:p>
            <a:pPr marL="342900" indent="-342900" algn="just">
              <a:lnSpc>
                <a:spcPct val="150000"/>
              </a:lnSpc>
              <a:buFont typeface="Arial" panose="020B0604020202020204" pitchFamily="34" charset="0"/>
              <a:buChar char="•"/>
            </a:pPr>
            <a:r>
              <a:rPr lang="tr-TR" b="0" dirty="0"/>
              <a:t>1200 </a:t>
            </a:r>
            <a:r>
              <a:rPr lang="tr-TR" b="0" dirty="0" err="1"/>
              <a:t>hp</a:t>
            </a:r>
            <a:r>
              <a:rPr lang="tr-TR" b="0" dirty="0"/>
              <a:t> güç grubu</a:t>
            </a:r>
          </a:p>
          <a:p>
            <a:pPr marL="342900" indent="-342900" algn="just">
              <a:lnSpc>
                <a:spcPct val="150000"/>
              </a:lnSpc>
              <a:buFont typeface="Arial" panose="020B0604020202020204" pitchFamily="34" charset="0"/>
              <a:buChar char="•"/>
            </a:pPr>
            <a:r>
              <a:rPr lang="tr-TR" b="0" dirty="0" err="1"/>
              <a:t>Maks</a:t>
            </a:r>
            <a:r>
              <a:rPr lang="tr-TR" b="0" dirty="0"/>
              <a:t>. hız, eğimli arazideki hız ve ivmelenmede iyileşmeler </a:t>
            </a:r>
          </a:p>
          <a:p>
            <a:pPr marL="342900" indent="-342900" algn="just">
              <a:lnSpc>
                <a:spcPct val="150000"/>
              </a:lnSpc>
              <a:buFont typeface="Arial" panose="020B0604020202020204" pitchFamily="34" charset="0"/>
              <a:buChar char="•"/>
            </a:pPr>
            <a:r>
              <a:rPr lang="tr-TR" b="0" dirty="0"/>
              <a:t>Yeni nesil Fırtına obüsü ile ortak bir çözüm</a:t>
            </a:r>
          </a:p>
          <a:p>
            <a:pPr marL="342900" indent="-342900" algn="just">
              <a:lnSpc>
                <a:spcPct val="150000"/>
              </a:lnSpc>
              <a:buFont typeface="Arial" panose="020B0604020202020204" pitchFamily="34" charset="0"/>
              <a:buChar char="•"/>
            </a:pPr>
            <a:r>
              <a:rPr lang="tr-TR" b="0" dirty="0"/>
              <a:t>Önemli ölçüde yerli muhteva</a:t>
            </a:r>
          </a:p>
          <a:p>
            <a:pPr marL="342900" indent="-342900" algn="just">
              <a:lnSpc>
                <a:spcPct val="150000"/>
              </a:lnSpc>
              <a:buFont typeface="Arial" panose="020B0604020202020204" pitchFamily="34" charset="0"/>
              <a:buChar char="•"/>
            </a:pPr>
            <a:endParaRPr lang="tr-TR" b="0" dirty="0"/>
          </a:p>
          <a:p>
            <a:pPr marL="342900" indent="-342900" algn="just">
              <a:lnSpc>
                <a:spcPct val="150000"/>
              </a:lnSpc>
              <a:buFont typeface="Arial" panose="020B0604020202020204" pitchFamily="34" charset="0"/>
              <a:buChar char="•"/>
            </a:pPr>
            <a:endParaRPr lang="tr-TR" b="0" dirty="0"/>
          </a:p>
        </p:txBody>
      </p:sp>
      <p:pic>
        <p:nvPicPr>
          <p:cNvPr id="7" name="Picture 6" descr="Affordable main battle tank” based on the M60 Patton (Turkey) | Battle tank,  Patton tank, Tank">
            <a:extLst>
              <a:ext uri="{FF2B5EF4-FFF2-40B4-BE49-F238E27FC236}">
                <a16:creationId xmlns:a16="http://schemas.microsoft.com/office/drawing/2014/main" id="{0AE89CF4-3570-4DDA-8BCF-97AFEC6CFC7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6110" y="2232135"/>
            <a:ext cx="5228897" cy="2781299"/>
          </a:xfrm>
          <a:prstGeom prst="rect">
            <a:avLst/>
          </a:prstGeom>
          <a:ln w="28575">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EE2CAD40-5DD6-44CD-9B8A-9123EDD31774}"/>
              </a:ext>
            </a:extLst>
          </p:cNvPr>
          <p:cNvPicPr>
            <a:picLocks noChangeAspect="1"/>
          </p:cNvPicPr>
          <p:nvPr/>
        </p:nvPicPr>
        <p:blipFill>
          <a:blip r:embed="rId4"/>
          <a:stretch>
            <a:fillRect/>
          </a:stretch>
        </p:blipFill>
        <p:spPr>
          <a:xfrm>
            <a:off x="10115026" y="139281"/>
            <a:ext cx="1501717" cy="639620"/>
          </a:xfrm>
          <a:prstGeom prst="rect">
            <a:avLst/>
          </a:prstGeom>
        </p:spPr>
      </p:pic>
    </p:spTree>
    <p:extLst>
      <p:ext uri="{BB962C8B-B14F-4D97-AF65-F5344CB8AC3E}">
        <p14:creationId xmlns:p14="http://schemas.microsoft.com/office/powerpoint/2010/main" val="1644708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rotWithShape="1">
          <a:gsLst>
            <a:gs pos="0">
              <a:srgbClr val="E43B2F"/>
            </a:gs>
            <a:gs pos="100000">
              <a:srgbClr val="EF792F"/>
            </a:gs>
          </a:gsLst>
          <a:lin ang="5400000" scaled="1"/>
        </a:gradFill>
        <a:ln>
          <a:noFill/>
        </a:ln>
        <a:effectLst/>
        <a:extLst>
          <a:ext uri="{91240B29-F687-4F45-9708-019B960494DF}">
            <a14:hiddenLine xmlns:a14="http://schemas.microsoft.com/office/drawing/2010/main" w="9525">
              <a:solidFill>
                <a:srgbClr val="212120"/>
              </a:solidFill>
              <a:round/>
              <a:headEnd/>
              <a:tailEnd/>
            </a14:hiddenLine>
          </a:ext>
          <a:ext uri="{AF507438-7753-43E0-B8FC-AC1667EBCBE1}">
            <a14:hiddenEffects xmlns:a14="http://schemas.microsoft.com/office/drawing/2010/main">
              <a:effectLst>
                <a:outerShdw dist="35921" dir="2700000" algn="ctr" rotWithShape="0">
                  <a:srgbClr val="8C8682"/>
                </a:outerShdw>
              </a:effectLst>
            </a14:hiddenEffects>
          </a:ext>
        </a:extLst>
      </a:spPr>
      <a:bodyPr rot="0" vert="horz" wrap="square" lIns="91440" tIns="45720" rIns="91440" bIns="45720" anchor="t" anchorCtr="0" upright="1">
        <a:noAutofit/>
      </a:bodyPr>
      <a:lstStyle>
        <a:defPPr algn="l">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06A8EA7-FDA1-4A51-BFEF-BFD91D0107AA}">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2091</TotalTime>
  <Words>1457</Words>
  <Application>Microsoft Office PowerPoint</Application>
  <PresentationFormat>Geniş ekran</PresentationFormat>
  <Paragraphs>169</Paragraphs>
  <Slides>20</Slides>
  <Notes>0</Notes>
  <HiddenSlides>0</HiddenSlides>
  <MMClips>0</MMClips>
  <ScaleCrop>false</ScaleCrop>
  <HeadingPairs>
    <vt:vector size="8" baseType="variant">
      <vt:variant>
        <vt:lpstr>Kullanılan Yazı Tipleri</vt:lpstr>
      </vt:variant>
      <vt:variant>
        <vt:i4>4</vt:i4>
      </vt:variant>
      <vt:variant>
        <vt:lpstr>Tema</vt:lpstr>
      </vt:variant>
      <vt:variant>
        <vt:i4>1</vt:i4>
      </vt:variant>
      <vt:variant>
        <vt:lpstr>Eklenmiş OLE Hizmet Programları</vt:lpstr>
      </vt:variant>
      <vt:variant>
        <vt:i4>1</vt:i4>
      </vt:variant>
      <vt:variant>
        <vt:lpstr>Slayt Başlıkları</vt:lpstr>
      </vt:variant>
      <vt:variant>
        <vt:i4>20</vt:i4>
      </vt:variant>
    </vt:vector>
  </HeadingPairs>
  <TitlesOfParts>
    <vt:vector size="26" baseType="lpstr">
      <vt:lpstr>Arial</vt:lpstr>
      <vt:lpstr>Calibri</vt:lpstr>
      <vt:lpstr>Calibri Light</vt:lpstr>
      <vt:lpstr>Wingdings</vt:lpstr>
      <vt:lpstr>Office Theme</vt:lpstr>
      <vt:lpstr>Worksheet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Bulent Soykan</dc:creator>
  <cp:lastModifiedBy>Bulent Soykan</cp:lastModifiedBy>
  <cp:revision>16</cp:revision>
  <dcterms:created xsi:type="dcterms:W3CDTF">2021-01-27T06:46:29Z</dcterms:created>
  <dcterms:modified xsi:type="dcterms:W3CDTF">2023-12-01T08:30:49Z</dcterms:modified>
</cp:coreProperties>
</file>